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7"/>
    <p:restoredTop sz="94669"/>
  </p:normalViewPr>
  <p:slideViewPr>
    <p:cSldViewPr snapToGrid="0" snapToObjects="1">
      <p:cViewPr>
        <p:scale>
          <a:sx n="102" d="100"/>
          <a:sy n="102" d="100"/>
        </p:scale>
        <p:origin x="8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21478-what-is-culture-definition-of-culture.html" TargetMode="External"/><Relationship Id="rId4" Type="http://schemas.openxmlformats.org/officeDocument/2006/relationships/hyperlink" Target="https://en.wikipedia.org/wiki/Cultur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amu.edu/faculty/choudhury/cultur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crosscultur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culture.com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rosscultur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rosscultu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Studying</a:t>
            </a:r>
            <a:br>
              <a:rPr lang="en-US" smtClean="0"/>
            </a:br>
            <a:r>
              <a:rPr lang="en-US" smtClean="0"/>
              <a:t>Cultures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Laura Ann Brunell, PhD</a:t>
            </a:r>
          </a:p>
          <a:p>
            <a:pPr algn="r"/>
            <a:r>
              <a:rPr lang="en-US" dirty="0" smtClean="0"/>
              <a:t>Gonzaga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7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99746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effectLst>
                  <a:glow rad="127000">
                    <a:schemeClr val="accent4"/>
                  </a:glow>
                </a:effectLst>
              </a:rPr>
              <a:t>What is Culture?</a:t>
            </a:r>
            <a:endParaRPr lang="en-US" dirty="0">
              <a:solidFill>
                <a:schemeClr val="accent2"/>
              </a:solidFill>
              <a:effectLst>
                <a:glow rad="127000">
                  <a:schemeClr val="accent4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79479"/>
            <a:ext cx="9720073" cy="4829881"/>
          </a:xfrm>
          <a:solidFill>
            <a:schemeClr val="accent3"/>
          </a:solidFill>
        </p:spPr>
        <p:txBody>
          <a:bodyPr>
            <a:normAutofit fontScale="25000" lnSpcReduction="20000"/>
          </a:bodyPr>
          <a:lstStyle/>
          <a:p>
            <a:endParaRPr lang="en-US" sz="7200" dirty="0" smtClean="0"/>
          </a:p>
          <a:p>
            <a:r>
              <a:rPr lang="en-US" sz="7200" b="1" dirty="0" smtClean="0">
                <a:latin typeface="Century Gothic" charset="0"/>
                <a:ea typeface="Century Gothic" charset="0"/>
                <a:cs typeface="Century Gothic" charset="0"/>
              </a:rPr>
              <a:t>My favorite definition because it is so complete:</a:t>
            </a:r>
            <a:endParaRPr lang="en-US" sz="7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800" dirty="0"/>
              <a:t>“</a:t>
            </a:r>
            <a:r>
              <a:rPr lang="en-US" sz="14400" b="1" i="1" dirty="0">
                <a:solidFill>
                  <a:schemeClr val="accent2"/>
                </a:solidFill>
              </a:rPr>
              <a:t>Culture </a:t>
            </a:r>
            <a:r>
              <a:rPr lang="en-US" sz="12800" i="1" dirty="0">
                <a:solidFill>
                  <a:schemeClr val="accent2"/>
                </a:solidFill>
              </a:rPr>
              <a:t>refers to the </a:t>
            </a:r>
            <a:r>
              <a:rPr lang="en-US" sz="12800" i="1" dirty="0" smtClean="0"/>
              <a:t>cumulative </a:t>
            </a:r>
            <a:r>
              <a:rPr lang="en-US" sz="12800" i="1" dirty="0"/>
              <a:t>deposit </a:t>
            </a:r>
            <a:r>
              <a:rPr lang="en-US" sz="12800" dirty="0"/>
              <a:t> </a:t>
            </a:r>
            <a:r>
              <a:rPr lang="en-US" sz="12800" i="1" dirty="0" smtClean="0">
                <a:solidFill>
                  <a:schemeClr val="accent2"/>
                </a:solidFill>
              </a:rPr>
              <a:t>of </a:t>
            </a:r>
            <a:r>
              <a:rPr lang="en-US" sz="12800" i="1" dirty="0"/>
              <a:t>knowledge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beliefs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/>
              <a:t>values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attitudes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meanings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 smtClean="0"/>
              <a:t>hierarchies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religion</a:t>
            </a:r>
            <a:r>
              <a:rPr lang="en-US" sz="1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12800" i="1" dirty="0">
                <a:solidFill>
                  <a:schemeClr val="accent2"/>
                </a:solidFill>
              </a:rPr>
              <a:t> </a:t>
            </a:r>
            <a:r>
              <a:rPr lang="en-US" sz="1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notions </a:t>
            </a:r>
            <a:r>
              <a:rPr lang="en-US" sz="1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time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roles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 smtClean="0"/>
              <a:t>spatial </a:t>
            </a:r>
            <a:r>
              <a:rPr lang="en-US" sz="12800" i="1" dirty="0"/>
              <a:t>relations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concepts </a:t>
            </a:r>
            <a:r>
              <a:rPr lang="en-US" sz="1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universe</a:t>
            </a:r>
            <a:r>
              <a:rPr lang="en-US" sz="12800" i="1" dirty="0">
                <a:solidFill>
                  <a:schemeClr val="accent2"/>
                </a:solidFill>
              </a:rPr>
              <a:t>, </a:t>
            </a:r>
            <a:r>
              <a:rPr lang="en-US" sz="12800" i="1" dirty="0" smtClean="0">
                <a:solidFill>
                  <a:schemeClr val="accent2"/>
                </a:solidFill>
              </a:rPr>
              <a:t>and </a:t>
            </a:r>
            <a:r>
              <a:rPr lang="en-US" sz="1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 objects</a:t>
            </a:r>
            <a:r>
              <a:rPr lang="en-US" sz="12800" i="1" dirty="0">
                <a:solidFill>
                  <a:schemeClr val="accent2"/>
                </a:solidFill>
              </a:rPr>
              <a:t> and </a:t>
            </a:r>
            <a:r>
              <a:rPr lang="en-US" sz="1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possessions</a:t>
            </a:r>
            <a:r>
              <a:rPr lang="en-US" sz="12800" i="1" dirty="0">
                <a:solidFill>
                  <a:schemeClr val="accent2"/>
                </a:solidFill>
              </a:rPr>
              <a:t> </a:t>
            </a:r>
            <a:r>
              <a:rPr lang="en-US" sz="12800" i="1" dirty="0" smtClean="0">
                <a:solidFill>
                  <a:schemeClr val="accent2"/>
                </a:solidFill>
              </a:rPr>
              <a:t>acquired by </a:t>
            </a:r>
            <a:r>
              <a:rPr lang="en-US" sz="12800" i="1" dirty="0">
                <a:solidFill>
                  <a:schemeClr val="accent2"/>
                </a:solidFill>
              </a:rPr>
              <a:t>a </a:t>
            </a:r>
            <a:r>
              <a:rPr lang="en-US" sz="12800" i="1" dirty="0"/>
              <a:t>group of people </a:t>
            </a:r>
            <a:r>
              <a:rPr lang="en-US" sz="12800" i="1" dirty="0" smtClean="0">
                <a:solidFill>
                  <a:schemeClr val="accent2"/>
                </a:solidFill>
              </a:rPr>
              <a:t>in </a:t>
            </a:r>
            <a:r>
              <a:rPr lang="en-US" sz="12800" i="1" dirty="0">
                <a:solidFill>
                  <a:schemeClr val="accent2"/>
                </a:solidFill>
              </a:rPr>
              <a:t>the course of </a:t>
            </a:r>
            <a:r>
              <a:rPr lang="en-US" sz="1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generations</a:t>
            </a:r>
            <a:r>
              <a:rPr lang="en-US" sz="12800" i="1" dirty="0">
                <a:solidFill>
                  <a:schemeClr val="accent2"/>
                </a:solidFill>
              </a:rPr>
              <a:t> </a:t>
            </a:r>
            <a:r>
              <a:rPr lang="en-US" sz="12800" i="1" dirty="0" smtClean="0">
                <a:solidFill>
                  <a:schemeClr val="accent2"/>
                </a:solidFill>
              </a:rPr>
              <a:t>through </a:t>
            </a:r>
            <a:r>
              <a:rPr lang="en-US" sz="1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</a:t>
            </a:r>
            <a:r>
              <a:rPr lang="en-US" sz="12800" i="1" dirty="0">
                <a:solidFill>
                  <a:schemeClr val="accent2"/>
                </a:solidFill>
              </a:rPr>
              <a:t>and </a:t>
            </a:r>
            <a:r>
              <a:rPr lang="en-US" sz="1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  <a:r>
              <a:rPr lang="en-US" sz="12800" i="1" dirty="0">
                <a:solidFill>
                  <a:schemeClr val="accent2"/>
                </a:solidFill>
              </a:rPr>
              <a:t> </a:t>
            </a:r>
            <a:r>
              <a:rPr lang="en-US" sz="1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striving</a:t>
            </a:r>
            <a:r>
              <a:rPr lang="en-US" sz="12800" dirty="0" smtClean="0"/>
              <a:t>.”</a:t>
            </a:r>
            <a:endParaRPr lang="en-US" sz="12800" dirty="0"/>
          </a:p>
          <a:p>
            <a:pPr algn="r"/>
            <a:r>
              <a:rPr lang="en-US" sz="7200" dirty="0">
                <a:solidFill>
                  <a:schemeClr val="bg1"/>
                </a:solidFill>
              </a:rPr>
              <a:t> </a:t>
            </a:r>
            <a:endParaRPr lang="en-US" sz="7200" i="1" dirty="0" smtClean="0">
              <a:solidFill>
                <a:schemeClr val="bg1"/>
              </a:solidFill>
            </a:endParaRPr>
          </a:p>
          <a:p>
            <a:pPr lvl="8" algn="r">
              <a:lnSpc>
                <a:spcPts val="1060"/>
              </a:lnSpc>
            </a:pPr>
            <a:endParaRPr lang="en-US" sz="6400" i="1" dirty="0" smtClean="0">
              <a:solidFill>
                <a:srgbClr val="7030A0"/>
              </a:solidFill>
            </a:endParaRPr>
          </a:p>
          <a:p>
            <a:pPr lvl="8" algn="r">
              <a:lnSpc>
                <a:spcPts val="1060"/>
              </a:lnSpc>
            </a:pPr>
            <a:r>
              <a:rPr lang="en-US" sz="8000" i="1" dirty="0" smtClean="0">
                <a:solidFill>
                  <a:srgbClr val="7030A0"/>
                </a:solidFill>
              </a:rPr>
              <a:t>Definition is courtesy of Texas </a:t>
            </a:r>
            <a:r>
              <a:rPr lang="en-US" sz="8000" i="1" dirty="0">
                <a:solidFill>
                  <a:srgbClr val="7030A0"/>
                </a:solidFill>
              </a:rPr>
              <a:t>A&amp;M Associate Professor </a:t>
            </a:r>
            <a:r>
              <a:rPr lang="en-US" sz="8000" i="1" dirty="0" smtClean="0">
                <a:solidFill>
                  <a:srgbClr val="7030A0"/>
                </a:solidFill>
              </a:rPr>
              <a:t>Choudhury</a:t>
            </a:r>
            <a:endParaRPr lang="en-US" sz="8000" dirty="0">
              <a:solidFill>
                <a:srgbClr val="7030A0"/>
              </a:solidFill>
            </a:endParaRPr>
          </a:p>
          <a:p>
            <a:pPr algn="r">
              <a:lnSpc>
                <a:spcPts val="1060"/>
              </a:lnSpc>
            </a:pPr>
            <a:r>
              <a:rPr lang="en-US" sz="8000" i="1" dirty="0">
                <a:solidFill>
                  <a:srgbClr val="7030A0"/>
                </a:solidFill>
              </a:rPr>
              <a:t>(</a:t>
            </a:r>
            <a:r>
              <a:rPr lang="en-US" sz="8000" i="1" u="sng" dirty="0">
                <a:solidFill>
                  <a:srgbClr val="7030A0"/>
                </a:solidFill>
                <a:hlinkClick r:id="rId2"/>
              </a:rPr>
              <a:t>click and browse </a:t>
            </a:r>
            <a:r>
              <a:rPr lang="en-US" sz="8000" i="1" dirty="0">
                <a:solidFill>
                  <a:srgbClr val="7030A0"/>
                </a:solidFill>
              </a:rPr>
              <a:t>his page and the other two links below)</a:t>
            </a:r>
            <a:endParaRPr lang="en-US" sz="8000" dirty="0">
              <a:solidFill>
                <a:srgbClr val="7030A0"/>
              </a:solidFill>
            </a:endParaRPr>
          </a:p>
          <a:p>
            <a:pPr algn="r">
              <a:lnSpc>
                <a:spcPts val="1060"/>
              </a:lnSpc>
            </a:pPr>
            <a:r>
              <a:rPr lang="en-US" sz="8000" i="1" u="sng" dirty="0">
                <a:solidFill>
                  <a:srgbClr val="7030A0"/>
                </a:solidFill>
                <a:hlinkClick r:id="rId3"/>
              </a:rPr>
              <a:t>LiveScience</a:t>
            </a:r>
            <a:r>
              <a:rPr lang="en-US" sz="8000" i="1" dirty="0">
                <a:solidFill>
                  <a:srgbClr val="7030A0"/>
                </a:solidFill>
              </a:rPr>
              <a:t> definition and discussion</a:t>
            </a:r>
            <a:endParaRPr lang="en-US" sz="8000" dirty="0">
              <a:solidFill>
                <a:srgbClr val="7030A0"/>
              </a:solidFill>
            </a:endParaRPr>
          </a:p>
          <a:p>
            <a:pPr algn="r">
              <a:lnSpc>
                <a:spcPts val="1060"/>
              </a:lnSpc>
            </a:pPr>
            <a:r>
              <a:rPr lang="en-US" sz="8000" i="1" u="sng" dirty="0">
                <a:solidFill>
                  <a:srgbClr val="7030A0"/>
                </a:solidFill>
                <a:hlinkClick r:id="rId4"/>
              </a:rPr>
              <a:t>Wikipedia</a:t>
            </a:r>
            <a:r>
              <a:rPr lang="en-US" sz="8000" i="1" dirty="0">
                <a:solidFill>
                  <a:srgbClr val="7030A0"/>
                </a:solidFill>
              </a:rPr>
              <a:t> entry</a:t>
            </a:r>
            <a:endParaRPr lang="en-US" sz="8000" dirty="0">
              <a:solidFill>
                <a:srgbClr val="7030A0"/>
              </a:solidFill>
            </a:endParaRPr>
          </a:p>
          <a:p>
            <a:pPr>
              <a:lnSpc>
                <a:spcPts val="1060"/>
              </a:lnSpc>
            </a:pPr>
            <a:r>
              <a:rPr lang="en-US" sz="8000" dirty="0">
                <a:solidFill>
                  <a:srgbClr val="7030A0"/>
                </a:solidFill>
              </a:rPr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4128" y="1"/>
            <a:ext cx="9720072" cy="87682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Behavioral Model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1" y="1400043"/>
            <a:ext cx="8604781" cy="4400840"/>
          </a:xfrm>
        </p:spPr>
      </p:pic>
      <p:sp>
        <p:nvSpPr>
          <p:cNvPr id="6" name="TextBox 5"/>
          <p:cNvSpPr txBox="1"/>
          <p:nvPr/>
        </p:nvSpPr>
        <p:spPr>
          <a:xfrm>
            <a:off x="918111" y="876823"/>
            <a:ext cx="1056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Developed by </a:t>
            </a:r>
            <a:r>
              <a:rPr lang="en-US" sz="2800" dirty="0">
                <a:hlinkClick r:id="rId3"/>
              </a:rPr>
              <a:t>CrossCulture </a:t>
            </a:r>
            <a:r>
              <a:rPr lang="en-US" sz="2800" dirty="0"/>
              <a:t>Founder </a:t>
            </a:r>
            <a:r>
              <a:rPr lang="en-US" sz="2800" dirty="0" err="1"/>
              <a:t>Linquist</a:t>
            </a:r>
            <a:r>
              <a:rPr lang="en-US" sz="2800" dirty="0"/>
              <a:t> Richard Lewis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302" y="5954771"/>
            <a:ext cx="1107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</a:t>
            </a:r>
            <a:r>
              <a:rPr lang="en-US" sz="2800" dirty="0" smtClean="0"/>
              <a:t>one</a:t>
            </a:r>
            <a:r>
              <a:rPr lang="en-US" sz="2400" dirty="0" smtClean="0"/>
              <a:t> do you think you are and why?  Where do these behaviors come from?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545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01" y="181627"/>
            <a:ext cx="9210566" cy="6492240"/>
          </a:xfr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1666" y="3540481"/>
            <a:ext cx="3048000" cy="914400"/>
          </a:xfrm>
          <a:prstGeom prst="rect">
            <a:avLst/>
          </a:prstGeom>
          <a:scene3d>
            <a:camera prst="orthographicFront">
              <a:rot lat="0" lon="20999997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7816" y="2104349"/>
            <a:ext cx="136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42179"/>
                </a:solidFill>
              </a:rPr>
              <a:t>Source</a:t>
            </a:r>
            <a:r>
              <a:rPr lang="en-US" sz="2400" dirty="0" smtClean="0">
                <a:solidFill>
                  <a:srgbClr val="7030A0"/>
                </a:solidFill>
              </a:rPr>
              <a:t>: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3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1666" y="3540481"/>
            <a:ext cx="3048000" cy="914400"/>
          </a:xfrm>
          <a:prstGeom prst="rect">
            <a:avLst/>
          </a:prstGeom>
          <a:scene3d>
            <a:camera prst="orthographicFront">
              <a:rot lat="0" lon="20999997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7816" y="2104349"/>
            <a:ext cx="136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42179"/>
                </a:solidFill>
              </a:rPr>
              <a:t>Source</a:t>
            </a:r>
            <a:r>
              <a:rPr lang="en-US" sz="2400" dirty="0" smtClean="0">
                <a:solidFill>
                  <a:srgbClr val="7030A0"/>
                </a:solidFill>
              </a:rPr>
              <a:t>: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1" y="182845"/>
            <a:ext cx="9180656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9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1666" y="3540481"/>
            <a:ext cx="3048000" cy="914400"/>
          </a:xfrm>
          <a:prstGeom prst="rect">
            <a:avLst/>
          </a:prstGeom>
          <a:scene3d>
            <a:camera prst="orthographicFront">
              <a:rot lat="0" lon="20999997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7816" y="2104349"/>
            <a:ext cx="136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42179"/>
                </a:solidFill>
              </a:rPr>
              <a:t>Source</a:t>
            </a:r>
            <a:r>
              <a:rPr lang="en-US" sz="2400" dirty="0" smtClean="0">
                <a:solidFill>
                  <a:srgbClr val="7030A0"/>
                </a:solidFill>
              </a:rPr>
              <a:t>: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51" y="762174"/>
            <a:ext cx="7188200" cy="530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65" y="307514"/>
            <a:ext cx="386784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6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122</TotalTime>
  <Words>111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Tw Cen MT</vt:lpstr>
      <vt:lpstr>Tw Cen MT Condensed</vt:lpstr>
      <vt:lpstr>Wingdings 3</vt:lpstr>
      <vt:lpstr>Integral</vt:lpstr>
      <vt:lpstr>Studying Cultures</vt:lpstr>
      <vt:lpstr>What is Culture?</vt:lpstr>
      <vt:lpstr> A Behavioral Model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Cultures of Eurasia</dc:title>
  <dc:subject/>
  <dc:creator>Laura Brunell</dc:creator>
  <cp:keywords/>
  <dc:description/>
  <cp:lastModifiedBy>Laura Brunell</cp:lastModifiedBy>
  <cp:revision>15</cp:revision>
  <dcterms:created xsi:type="dcterms:W3CDTF">2019-02-07T01:42:20Z</dcterms:created>
  <dcterms:modified xsi:type="dcterms:W3CDTF">2019-05-02T06:59:06Z</dcterms:modified>
  <cp:category/>
</cp:coreProperties>
</file>