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24"/>
  </p:notesMasterIdLst>
  <p:sldIdLst>
    <p:sldId id="268" r:id="rId5"/>
    <p:sldId id="270" r:id="rId6"/>
    <p:sldId id="272" r:id="rId7"/>
    <p:sldId id="273" r:id="rId8"/>
    <p:sldId id="276" r:id="rId9"/>
    <p:sldId id="277" r:id="rId10"/>
    <p:sldId id="278" r:id="rId11"/>
    <p:sldId id="286" r:id="rId12"/>
    <p:sldId id="287" r:id="rId13"/>
    <p:sldId id="288" r:id="rId14"/>
    <p:sldId id="274" r:id="rId15"/>
    <p:sldId id="289" r:id="rId16"/>
    <p:sldId id="275" r:id="rId17"/>
    <p:sldId id="284" r:id="rId18"/>
    <p:sldId id="290" r:id="rId19"/>
    <p:sldId id="279" r:id="rId20"/>
    <p:sldId id="281" r:id="rId21"/>
    <p:sldId id="282"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Location of job listing</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ALA JobList</c:v>
                </c:pt>
                <c:pt idx="1">
                  <c:v>CLIR + DLF 
Job Board</c:v>
                </c:pt>
                <c:pt idx="2">
                  <c:v>Indeed.com</c:v>
                </c:pt>
                <c:pt idx="3">
                  <c:v>LinkedIn</c:v>
                </c:pt>
              </c:strCache>
            </c:strRef>
          </c:cat>
          <c:val>
            <c:numRef>
              <c:f>Sheet1!$B$2:$B$5</c:f>
              <c:numCache>
                <c:formatCode>General</c:formatCode>
                <c:ptCount val="4"/>
                <c:pt idx="0">
                  <c:v>2</c:v>
                </c:pt>
                <c:pt idx="1">
                  <c:v>5</c:v>
                </c:pt>
                <c:pt idx="2">
                  <c:v>6</c:v>
                </c:pt>
                <c:pt idx="3">
                  <c:v>2</c:v>
                </c:pt>
              </c:numCache>
            </c:numRef>
          </c:val>
          <c:extLst>
            <c:ext xmlns:c16="http://schemas.microsoft.com/office/drawing/2014/chart" uri="{C3380CC4-5D6E-409C-BE32-E72D297353CC}">
              <c16:uniqueId val="{00000000-8D31-4FCF-8C18-71D74DB09C16}"/>
            </c:ext>
          </c:extLst>
        </c:ser>
        <c:dLbls>
          <c:dLblPos val="inEnd"/>
          <c:showLegendKey val="0"/>
          <c:showVal val="1"/>
          <c:showCatName val="0"/>
          <c:showSerName val="0"/>
          <c:showPercent val="0"/>
          <c:showBubbleSize val="0"/>
        </c:dLbls>
        <c:gapWidth val="355"/>
        <c:overlap val="-70"/>
        <c:axId val="526927480"/>
        <c:axId val="526933880"/>
      </c:barChart>
      <c:catAx>
        <c:axId val="52692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933880"/>
        <c:crosses val="autoZero"/>
        <c:auto val="1"/>
        <c:lblAlgn val="ctr"/>
        <c:lblOffset val="100"/>
        <c:noMultiLvlLbl val="0"/>
      </c:catAx>
      <c:valAx>
        <c:axId val="52693388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927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212508741058248E-2"/>
          <c:y val="0.10141933851405829"/>
          <c:w val="0.92239558015751244"/>
          <c:h val="0.3801462010876091"/>
        </c:manualLayout>
      </c:layout>
      <c:barChart>
        <c:barDir val="col"/>
        <c:grouping val="clustered"/>
        <c:varyColors val="0"/>
        <c:ser>
          <c:idx val="0"/>
          <c:order val="0"/>
          <c:tx>
            <c:strRef>
              <c:f>Sheet1!$B$1</c:f>
              <c:strCache>
                <c:ptCount val="1"/>
                <c:pt idx="0">
                  <c:v>Number of references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Sheet1!$A$2:$A$18</c:f>
              <c:strCache>
                <c:ptCount val="17"/>
                <c:pt idx="0">
                  <c:v>Archiving</c:v>
                </c:pt>
                <c:pt idx="1">
                  <c:v>Assessment</c:v>
                </c:pt>
                <c:pt idx="2">
                  <c:v>Budgets and purchasing</c:v>
                </c:pt>
                <c:pt idx="3">
                  <c:v>Campus involvement and service</c:v>
                </c:pt>
                <c:pt idx="4">
                  <c:v>Circulation</c:v>
                </c:pt>
                <c:pt idx="5">
                  <c:v>Content management and creation</c:v>
                </c:pt>
                <c:pt idx="6">
                  <c:v>Data and collection management</c:v>
                </c:pt>
                <c:pt idx="7">
                  <c:v>Engagement</c:v>
                </c:pt>
                <c:pt idx="8">
                  <c:v>Information literacy</c:v>
                </c:pt>
                <c:pt idx="9">
                  <c:v>Marketing</c:v>
                </c:pt>
                <c:pt idx="10">
                  <c:v>Programming</c:v>
                </c:pt>
                <c:pt idx="11">
                  <c:v>Reporting</c:v>
                </c:pt>
                <c:pt idx="12">
                  <c:v>Research and scholarship</c:v>
                </c:pt>
                <c:pt idx="13">
                  <c:v>Teaching</c:v>
                </c:pt>
                <c:pt idx="14">
                  <c:v>Technical support</c:v>
                </c:pt>
                <c:pt idx="15">
                  <c:v>User services</c:v>
                </c:pt>
                <c:pt idx="16">
                  <c:v>Working with faculty</c:v>
                </c:pt>
              </c:strCache>
            </c:strRef>
          </c:cat>
          <c:val>
            <c:numRef>
              <c:f>Sheet1!$B$2:$B$18</c:f>
              <c:numCache>
                <c:formatCode>General</c:formatCode>
                <c:ptCount val="17"/>
                <c:pt idx="0">
                  <c:v>3</c:v>
                </c:pt>
                <c:pt idx="1">
                  <c:v>11</c:v>
                </c:pt>
                <c:pt idx="2">
                  <c:v>1</c:v>
                </c:pt>
                <c:pt idx="3">
                  <c:v>15</c:v>
                </c:pt>
                <c:pt idx="4">
                  <c:v>3</c:v>
                </c:pt>
                <c:pt idx="5">
                  <c:v>16</c:v>
                </c:pt>
                <c:pt idx="6">
                  <c:v>8</c:v>
                </c:pt>
                <c:pt idx="7">
                  <c:v>14</c:v>
                </c:pt>
                <c:pt idx="8">
                  <c:v>3</c:v>
                </c:pt>
                <c:pt idx="9">
                  <c:v>2</c:v>
                </c:pt>
                <c:pt idx="10">
                  <c:v>7</c:v>
                </c:pt>
                <c:pt idx="11">
                  <c:v>6</c:v>
                </c:pt>
                <c:pt idx="12">
                  <c:v>10</c:v>
                </c:pt>
                <c:pt idx="13">
                  <c:v>5</c:v>
                </c:pt>
                <c:pt idx="14">
                  <c:v>3</c:v>
                </c:pt>
                <c:pt idx="15">
                  <c:v>28</c:v>
                </c:pt>
                <c:pt idx="16">
                  <c:v>6</c:v>
                </c:pt>
              </c:numCache>
            </c:numRef>
          </c:val>
          <c:extLst>
            <c:ext xmlns:c16="http://schemas.microsoft.com/office/drawing/2014/chart" uri="{C3380CC4-5D6E-409C-BE32-E72D297353CC}">
              <c16:uniqueId val="{00000000-8889-4CCE-84D8-43BBA788BA27}"/>
            </c:ext>
          </c:extLst>
        </c:ser>
        <c:dLbls>
          <c:dLblPos val="outEnd"/>
          <c:showLegendKey val="0"/>
          <c:showVal val="1"/>
          <c:showCatName val="0"/>
          <c:showSerName val="0"/>
          <c:showPercent val="0"/>
          <c:showBubbleSize val="0"/>
        </c:dLbls>
        <c:gapWidth val="164"/>
        <c:overlap val="-22"/>
        <c:axId val="486623288"/>
        <c:axId val="486624568"/>
      </c:barChart>
      <c:catAx>
        <c:axId val="486623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624568"/>
        <c:crosses val="autoZero"/>
        <c:auto val="1"/>
        <c:lblAlgn val="ctr"/>
        <c:lblOffset val="100"/>
        <c:noMultiLvlLbl val="0"/>
      </c:catAx>
      <c:valAx>
        <c:axId val="486624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623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4AC0D-33B0-4658-ACC0-D54519402C7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A076C2-D894-49DB-ACF6-0C745612D53D}">
      <dgm:prSet/>
      <dgm:spPr/>
      <dgm:t>
        <a:bodyPr/>
        <a:lstStyle/>
        <a:p>
          <a:pPr>
            <a:defRPr cap="all"/>
          </a:pPr>
          <a:r>
            <a:rPr lang="en-US" cap="none" baseline="0" dirty="0"/>
            <a:t>My career goal is to work within </a:t>
          </a:r>
          <a:br>
            <a:rPr lang="en-US" cap="none" baseline="0" dirty="0"/>
          </a:br>
          <a:r>
            <a:rPr lang="en-US" cap="none" baseline="0" dirty="0"/>
            <a:t>an academic library, but there are many positions within the field.</a:t>
          </a:r>
        </a:p>
      </dgm:t>
    </dgm:pt>
    <dgm:pt modelId="{F1DFDDFB-2EC6-4BA9-82AB-3E24B1A59DA7}" type="parTrans" cxnId="{928EB7A5-D924-4B12-AB7A-1F331B64C27E}">
      <dgm:prSet/>
      <dgm:spPr/>
      <dgm:t>
        <a:bodyPr/>
        <a:lstStyle/>
        <a:p>
          <a:endParaRPr lang="en-US"/>
        </a:p>
      </dgm:t>
    </dgm:pt>
    <dgm:pt modelId="{465C1BEA-9414-4633-AA1E-4C4488D1F7E0}" type="sibTrans" cxnId="{928EB7A5-D924-4B12-AB7A-1F331B64C27E}">
      <dgm:prSet/>
      <dgm:spPr/>
      <dgm:t>
        <a:bodyPr/>
        <a:lstStyle/>
        <a:p>
          <a:endParaRPr lang="en-US"/>
        </a:p>
      </dgm:t>
    </dgm:pt>
    <dgm:pt modelId="{DDEA85A8-6E68-4B4F-B719-AFCA40695F5F}">
      <dgm:prSet/>
      <dgm:spPr/>
      <dgm:t>
        <a:bodyPr/>
        <a:lstStyle/>
        <a:p>
          <a:pPr>
            <a:defRPr cap="all"/>
          </a:pPr>
          <a:r>
            <a:rPr lang="en-US" cap="none" baseline="0" dirty="0"/>
            <a:t>I am currently working as a </a:t>
          </a:r>
          <a:br>
            <a:rPr lang="en-US" cap="none" baseline="0" dirty="0"/>
          </a:br>
          <a:r>
            <a:rPr lang="en-US" cap="none" baseline="0" dirty="0"/>
            <a:t>Research and User Experience Intern at Southern Methodist University, which led me to wonder…</a:t>
          </a:r>
        </a:p>
      </dgm:t>
    </dgm:pt>
    <dgm:pt modelId="{17B2FB65-1532-4B86-B274-2296E24E0CB5}" type="parTrans" cxnId="{14ECF8CE-8BD6-4B67-87F4-74952C9DF440}">
      <dgm:prSet/>
      <dgm:spPr/>
      <dgm:t>
        <a:bodyPr/>
        <a:lstStyle/>
        <a:p>
          <a:endParaRPr lang="en-US"/>
        </a:p>
      </dgm:t>
    </dgm:pt>
    <dgm:pt modelId="{3E1A52C1-4A1C-4F76-812D-5747CCC040EE}" type="sibTrans" cxnId="{14ECF8CE-8BD6-4B67-87F4-74952C9DF440}">
      <dgm:prSet/>
      <dgm:spPr/>
      <dgm:t>
        <a:bodyPr/>
        <a:lstStyle/>
        <a:p>
          <a:endParaRPr lang="en-US"/>
        </a:p>
      </dgm:t>
    </dgm:pt>
    <dgm:pt modelId="{84DAD86F-0B88-4523-8C10-0F92CE4E3229}">
      <dgm:prSet/>
      <dgm:spPr/>
      <dgm:t>
        <a:bodyPr/>
        <a:lstStyle/>
        <a:p>
          <a:pPr>
            <a:defRPr cap="all"/>
          </a:pPr>
          <a:r>
            <a:rPr lang="en-US" cap="none" baseline="0" dirty="0"/>
            <a:t>What kinds of jobs are there </a:t>
          </a:r>
          <a:br>
            <a:rPr lang="en-US" cap="none" baseline="0" dirty="0"/>
          </a:br>
          <a:r>
            <a:rPr lang="en-US" cap="none" baseline="0" dirty="0"/>
            <a:t>in User Experience, and what do </a:t>
          </a:r>
          <a:br>
            <a:rPr lang="en-US" cap="none" baseline="0" dirty="0"/>
          </a:br>
          <a:r>
            <a:rPr lang="en-US" cap="none" baseline="0" dirty="0"/>
            <a:t>they look like? What do they require? Where are they?</a:t>
          </a:r>
        </a:p>
      </dgm:t>
    </dgm:pt>
    <dgm:pt modelId="{89A1A9A5-D637-4AAE-A727-200AA8829D20}" type="parTrans" cxnId="{82D7F87F-879E-4171-98B1-0FAE9977B38E}">
      <dgm:prSet/>
      <dgm:spPr/>
      <dgm:t>
        <a:bodyPr/>
        <a:lstStyle/>
        <a:p>
          <a:endParaRPr lang="en-US"/>
        </a:p>
      </dgm:t>
    </dgm:pt>
    <dgm:pt modelId="{44109B18-9E17-4140-B1B2-EE2EFD1C2FF3}" type="sibTrans" cxnId="{82D7F87F-879E-4171-98B1-0FAE9977B38E}">
      <dgm:prSet/>
      <dgm:spPr/>
      <dgm:t>
        <a:bodyPr/>
        <a:lstStyle/>
        <a:p>
          <a:endParaRPr lang="en-US"/>
        </a:p>
      </dgm:t>
    </dgm:pt>
    <dgm:pt modelId="{613A3833-44BF-465E-B68B-F53800C0E660}" type="pres">
      <dgm:prSet presAssocID="{2A34AC0D-33B0-4658-ACC0-D54519402C78}" presName="root" presStyleCnt="0">
        <dgm:presLayoutVars>
          <dgm:dir/>
          <dgm:resizeHandles val="exact"/>
        </dgm:presLayoutVars>
      </dgm:prSet>
      <dgm:spPr/>
    </dgm:pt>
    <dgm:pt modelId="{BE9737F8-EA7D-42D8-BB36-839690EA16BD}" type="pres">
      <dgm:prSet presAssocID="{69A076C2-D894-49DB-ACF6-0C745612D53D}" presName="compNode" presStyleCnt="0"/>
      <dgm:spPr/>
    </dgm:pt>
    <dgm:pt modelId="{0BAF5889-9F41-4E36-97C3-A5002D8A6388}" type="pres">
      <dgm:prSet presAssocID="{69A076C2-D894-49DB-ACF6-0C745612D53D}" presName="iconBgRect" presStyleLbl="bgShp" presStyleIdx="0" presStyleCnt="3"/>
      <dgm:spPr/>
    </dgm:pt>
    <dgm:pt modelId="{56FCA0C1-DA6A-47DD-B1E9-E58E7DFC3708}" type="pres">
      <dgm:prSet presAssocID="{69A076C2-D894-49DB-ACF6-0C745612D5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6AD85FB-586E-4213-8159-9C0066523D76}" type="pres">
      <dgm:prSet presAssocID="{69A076C2-D894-49DB-ACF6-0C745612D53D}" presName="spaceRect" presStyleCnt="0"/>
      <dgm:spPr/>
    </dgm:pt>
    <dgm:pt modelId="{6770606E-341E-4278-A1ED-651AEE615908}" type="pres">
      <dgm:prSet presAssocID="{69A076C2-D894-49DB-ACF6-0C745612D53D}" presName="textRect" presStyleLbl="revTx" presStyleIdx="0" presStyleCnt="3">
        <dgm:presLayoutVars>
          <dgm:chMax val="1"/>
          <dgm:chPref val="1"/>
        </dgm:presLayoutVars>
      </dgm:prSet>
      <dgm:spPr/>
    </dgm:pt>
    <dgm:pt modelId="{1AC70FDB-362D-43A8-B147-FAAAA6EAD862}" type="pres">
      <dgm:prSet presAssocID="{465C1BEA-9414-4633-AA1E-4C4488D1F7E0}" presName="sibTrans" presStyleCnt="0"/>
      <dgm:spPr/>
    </dgm:pt>
    <dgm:pt modelId="{35BF36AF-E304-42FF-89A2-5DA19065A908}" type="pres">
      <dgm:prSet presAssocID="{DDEA85A8-6E68-4B4F-B719-AFCA40695F5F}" presName="compNode" presStyleCnt="0"/>
      <dgm:spPr/>
    </dgm:pt>
    <dgm:pt modelId="{1574A15F-A688-4E29-8AC4-D9B620D8044B}" type="pres">
      <dgm:prSet presAssocID="{DDEA85A8-6E68-4B4F-B719-AFCA40695F5F}" presName="iconBgRect" presStyleLbl="bgShp" presStyleIdx="1" presStyleCnt="3"/>
      <dgm:spPr/>
    </dgm:pt>
    <dgm:pt modelId="{C7844684-2234-4E19-8DE3-3D45531920E2}" type="pres">
      <dgm:prSet presAssocID="{DDEA85A8-6E68-4B4F-B719-AFCA40695F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9BAFC8D4-BC86-4267-83BC-DD888B5674AA}" type="pres">
      <dgm:prSet presAssocID="{DDEA85A8-6E68-4B4F-B719-AFCA40695F5F}" presName="spaceRect" presStyleCnt="0"/>
      <dgm:spPr/>
    </dgm:pt>
    <dgm:pt modelId="{2BD51723-E8D1-4871-B433-DBF82D44E629}" type="pres">
      <dgm:prSet presAssocID="{DDEA85A8-6E68-4B4F-B719-AFCA40695F5F}" presName="textRect" presStyleLbl="revTx" presStyleIdx="1" presStyleCnt="3">
        <dgm:presLayoutVars>
          <dgm:chMax val="1"/>
          <dgm:chPref val="1"/>
        </dgm:presLayoutVars>
      </dgm:prSet>
      <dgm:spPr/>
    </dgm:pt>
    <dgm:pt modelId="{7C146162-7CE2-4C81-9B34-53A9D0CAFA71}" type="pres">
      <dgm:prSet presAssocID="{3E1A52C1-4A1C-4F76-812D-5747CCC040EE}" presName="sibTrans" presStyleCnt="0"/>
      <dgm:spPr/>
    </dgm:pt>
    <dgm:pt modelId="{3DE2DD5D-59CC-4896-BDDE-D5154004DFF5}" type="pres">
      <dgm:prSet presAssocID="{84DAD86F-0B88-4523-8C10-0F92CE4E3229}" presName="compNode" presStyleCnt="0"/>
      <dgm:spPr/>
    </dgm:pt>
    <dgm:pt modelId="{59256757-0798-4824-8D32-9303402AC885}" type="pres">
      <dgm:prSet presAssocID="{84DAD86F-0B88-4523-8C10-0F92CE4E3229}" presName="iconBgRect" presStyleLbl="bgShp" presStyleIdx="2" presStyleCnt="3"/>
      <dgm:spPr/>
    </dgm:pt>
    <dgm:pt modelId="{695DF116-2592-4BA1-BD1A-FAAC27FC72A4}" type="pres">
      <dgm:prSet presAssocID="{84DAD86F-0B88-4523-8C10-0F92CE4E32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A7F9C6C1-79D0-44D4-A99C-98D51BD4FC06}" type="pres">
      <dgm:prSet presAssocID="{84DAD86F-0B88-4523-8C10-0F92CE4E3229}" presName="spaceRect" presStyleCnt="0"/>
      <dgm:spPr/>
    </dgm:pt>
    <dgm:pt modelId="{C3D4EFD6-85BC-4681-9AD8-E5C7A137BBF1}" type="pres">
      <dgm:prSet presAssocID="{84DAD86F-0B88-4523-8C10-0F92CE4E3229}" presName="textRect" presStyleLbl="revTx" presStyleIdx="2" presStyleCnt="3">
        <dgm:presLayoutVars>
          <dgm:chMax val="1"/>
          <dgm:chPref val="1"/>
        </dgm:presLayoutVars>
      </dgm:prSet>
      <dgm:spPr/>
    </dgm:pt>
  </dgm:ptLst>
  <dgm:cxnLst>
    <dgm:cxn modelId="{06986F15-A116-4AFF-A703-1708102C4892}" type="presOf" srcId="{DDEA85A8-6E68-4B4F-B719-AFCA40695F5F}" destId="{2BD51723-E8D1-4871-B433-DBF82D44E629}" srcOrd="0" destOrd="0" presId="urn:microsoft.com/office/officeart/2018/5/layout/IconCircleLabelList"/>
    <dgm:cxn modelId="{9257E933-FC53-4CE1-BD00-3F869AC2A6C4}" type="presOf" srcId="{2A34AC0D-33B0-4658-ACC0-D54519402C78}" destId="{613A3833-44BF-465E-B68B-F53800C0E660}" srcOrd="0" destOrd="0" presId="urn:microsoft.com/office/officeart/2018/5/layout/IconCircleLabelList"/>
    <dgm:cxn modelId="{A9620C5A-8059-4A3F-90AA-55CF597342E1}" type="presOf" srcId="{69A076C2-D894-49DB-ACF6-0C745612D53D}" destId="{6770606E-341E-4278-A1ED-651AEE615908}" srcOrd="0" destOrd="0" presId="urn:microsoft.com/office/officeart/2018/5/layout/IconCircleLabelList"/>
    <dgm:cxn modelId="{82D7F87F-879E-4171-98B1-0FAE9977B38E}" srcId="{2A34AC0D-33B0-4658-ACC0-D54519402C78}" destId="{84DAD86F-0B88-4523-8C10-0F92CE4E3229}" srcOrd="2" destOrd="0" parTransId="{89A1A9A5-D637-4AAE-A727-200AA8829D20}" sibTransId="{44109B18-9E17-4140-B1B2-EE2EFD1C2FF3}"/>
    <dgm:cxn modelId="{928EB7A5-D924-4B12-AB7A-1F331B64C27E}" srcId="{2A34AC0D-33B0-4658-ACC0-D54519402C78}" destId="{69A076C2-D894-49DB-ACF6-0C745612D53D}" srcOrd="0" destOrd="0" parTransId="{F1DFDDFB-2EC6-4BA9-82AB-3E24B1A59DA7}" sibTransId="{465C1BEA-9414-4633-AA1E-4C4488D1F7E0}"/>
    <dgm:cxn modelId="{14ECF8CE-8BD6-4B67-87F4-74952C9DF440}" srcId="{2A34AC0D-33B0-4658-ACC0-D54519402C78}" destId="{DDEA85A8-6E68-4B4F-B719-AFCA40695F5F}" srcOrd="1" destOrd="0" parTransId="{17B2FB65-1532-4B86-B274-2296E24E0CB5}" sibTransId="{3E1A52C1-4A1C-4F76-812D-5747CCC040EE}"/>
    <dgm:cxn modelId="{9B88D1E5-EFF0-42C6-BE31-047C86547CEF}" type="presOf" srcId="{84DAD86F-0B88-4523-8C10-0F92CE4E3229}" destId="{C3D4EFD6-85BC-4681-9AD8-E5C7A137BBF1}" srcOrd="0" destOrd="0" presId="urn:microsoft.com/office/officeart/2018/5/layout/IconCircleLabelList"/>
    <dgm:cxn modelId="{8EE44A9D-B3C7-4875-AE6D-78F8E1759E61}" type="presParOf" srcId="{613A3833-44BF-465E-B68B-F53800C0E660}" destId="{BE9737F8-EA7D-42D8-BB36-839690EA16BD}" srcOrd="0" destOrd="0" presId="urn:microsoft.com/office/officeart/2018/5/layout/IconCircleLabelList"/>
    <dgm:cxn modelId="{B36BF6AE-3130-4255-9873-A1E06299019B}" type="presParOf" srcId="{BE9737F8-EA7D-42D8-BB36-839690EA16BD}" destId="{0BAF5889-9F41-4E36-97C3-A5002D8A6388}" srcOrd="0" destOrd="0" presId="urn:microsoft.com/office/officeart/2018/5/layout/IconCircleLabelList"/>
    <dgm:cxn modelId="{CEF5667B-B76C-434E-B6E6-968E2EC57A6C}" type="presParOf" srcId="{BE9737F8-EA7D-42D8-BB36-839690EA16BD}" destId="{56FCA0C1-DA6A-47DD-B1E9-E58E7DFC3708}" srcOrd="1" destOrd="0" presId="urn:microsoft.com/office/officeart/2018/5/layout/IconCircleLabelList"/>
    <dgm:cxn modelId="{AC63E56C-0303-419B-AC90-114A83A89E3C}" type="presParOf" srcId="{BE9737F8-EA7D-42D8-BB36-839690EA16BD}" destId="{E6AD85FB-586E-4213-8159-9C0066523D76}" srcOrd="2" destOrd="0" presId="urn:microsoft.com/office/officeart/2018/5/layout/IconCircleLabelList"/>
    <dgm:cxn modelId="{9968BA81-A806-4C60-AB0B-2A045C010E9D}" type="presParOf" srcId="{BE9737F8-EA7D-42D8-BB36-839690EA16BD}" destId="{6770606E-341E-4278-A1ED-651AEE615908}" srcOrd="3" destOrd="0" presId="urn:microsoft.com/office/officeart/2018/5/layout/IconCircleLabelList"/>
    <dgm:cxn modelId="{C6393CF0-3058-4242-85D9-1E0A4498C4D2}" type="presParOf" srcId="{613A3833-44BF-465E-B68B-F53800C0E660}" destId="{1AC70FDB-362D-43A8-B147-FAAAA6EAD862}" srcOrd="1" destOrd="0" presId="urn:microsoft.com/office/officeart/2018/5/layout/IconCircleLabelList"/>
    <dgm:cxn modelId="{D6DCCCBD-DF61-406B-91CA-C5730C42001A}" type="presParOf" srcId="{613A3833-44BF-465E-B68B-F53800C0E660}" destId="{35BF36AF-E304-42FF-89A2-5DA19065A908}" srcOrd="2" destOrd="0" presId="urn:microsoft.com/office/officeart/2018/5/layout/IconCircleLabelList"/>
    <dgm:cxn modelId="{4A0F702B-0A87-4E40-BDA3-7472C0F7D02A}" type="presParOf" srcId="{35BF36AF-E304-42FF-89A2-5DA19065A908}" destId="{1574A15F-A688-4E29-8AC4-D9B620D8044B}" srcOrd="0" destOrd="0" presId="urn:microsoft.com/office/officeart/2018/5/layout/IconCircleLabelList"/>
    <dgm:cxn modelId="{3A10627C-129B-4D56-B523-2F5EB3AAB047}" type="presParOf" srcId="{35BF36AF-E304-42FF-89A2-5DA19065A908}" destId="{C7844684-2234-4E19-8DE3-3D45531920E2}" srcOrd="1" destOrd="0" presId="urn:microsoft.com/office/officeart/2018/5/layout/IconCircleLabelList"/>
    <dgm:cxn modelId="{B67A66B2-B31B-46B2-9833-38794026A6DA}" type="presParOf" srcId="{35BF36AF-E304-42FF-89A2-5DA19065A908}" destId="{9BAFC8D4-BC86-4267-83BC-DD888B5674AA}" srcOrd="2" destOrd="0" presId="urn:microsoft.com/office/officeart/2018/5/layout/IconCircleLabelList"/>
    <dgm:cxn modelId="{3949CD9B-750D-4C91-9F65-9FAB88FDF8D9}" type="presParOf" srcId="{35BF36AF-E304-42FF-89A2-5DA19065A908}" destId="{2BD51723-E8D1-4871-B433-DBF82D44E629}" srcOrd="3" destOrd="0" presId="urn:microsoft.com/office/officeart/2018/5/layout/IconCircleLabelList"/>
    <dgm:cxn modelId="{6DE58D1C-CC95-4DBB-BE44-59AC57099B86}" type="presParOf" srcId="{613A3833-44BF-465E-B68B-F53800C0E660}" destId="{7C146162-7CE2-4C81-9B34-53A9D0CAFA71}" srcOrd="3" destOrd="0" presId="urn:microsoft.com/office/officeart/2018/5/layout/IconCircleLabelList"/>
    <dgm:cxn modelId="{671F0B07-9C29-4D95-B262-33E90760CC15}" type="presParOf" srcId="{613A3833-44BF-465E-B68B-F53800C0E660}" destId="{3DE2DD5D-59CC-4896-BDDE-D5154004DFF5}" srcOrd="4" destOrd="0" presId="urn:microsoft.com/office/officeart/2018/5/layout/IconCircleLabelList"/>
    <dgm:cxn modelId="{25BA59DC-CEDF-42FE-8109-5AFA04B136E7}" type="presParOf" srcId="{3DE2DD5D-59CC-4896-BDDE-D5154004DFF5}" destId="{59256757-0798-4824-8D32-9303402AC885}" srcOrd="0" destOrd="0" presId="urn:microsoft.com/office/officeart/2018/5/layout/IconCircleLabelList"/>
    <dgm:cxn modelId="{A00D50B2-73C6-42D7-85C4-5C508FED83DA}" type="presParOf" srcId="{3DE2DD5D-59CC-4896-BDDE-D5154004DFF5}" destId="{695DF116-2592-4BA1-BD1A-FAAC27FC72A4}" srcOrd="1" destOrd="0" presId="urn:microsoft.com/office/officeart/2018/5/layout/IconCircleLabelList"/>
    <dgm:cxn modelId="{7783553E-6A67-48EB-9044-0CE6D4647B1F}" type="presParOf" srcId="{3DE2DD5D-59CC-4896-BDDE-D5154004DFF5}" destId="{A7F9C6C1-79D0-44D4-A99C-98D51BD4FC06}" srcOrd="2" destOrd="0" presId="urn:microsoft.com/office/officeart/2018/5/layout/IconCircleLabelList"/>
    <dgm:cxn modelId="{C3E84FD7-23CD-4B07-A820-C0CF4A18238A}" type="presParOf" srcId="{3DE2DD5D-59CC-4896-BDDE-D5154004DFF5}" destId="{C3D4EFD6-85BC-4681-9AD8-E5C7A137BBF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F5889-9F41-4E36-97C3-A5002D8A6388}">
      <dsp:nvSpPr>
        <dsp:cNvPr id="0" name=""/>
        <dsp:cNvSpPr/>
      </dsp:nvSpPr>
      <dsp:spPr>
        <a:xfrm>
          <a:off x="563367" y="705738"/>
          <a:ext cx="1578375" cy="15783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CA0C1-DA6A-47DD-B1E9-E58E7DFC3708}">
      <dsp:nvSpPr>
        <dsp:cNvPr id="0" name=""/>
        <dsp:cNvSpPr/>
      </dsp:nvSpPr>
      <dsp:spPr>
        <a:xfrm>
          <a:off x="899742" y="1042113"/>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70606E-341E-4278-A1ED-651AEE615908}">
      <dsp:nvSpPr>
        <dsp:cNvPr id="0" name=""/>
        <dsp:cNvSpPr/>
      </dsp:nvSpPr>
      <dsp:spPr>
        <a:xfrm>
          <a:off x="58805" y="277573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dirty="0"/>
            <a:t>My career goal is to work within </a:t>
          </a:r>
          <a:br>
            <a:rPr lang="en-US" sz="1100" kern="1200" cap="none" baseline="0" dirty="0"/>
          </a:br>
          <a:r>
            <a:rPr lang="en-US" sz="1100" kern="1200" cap="none" baseline="0" dirty="0"/>
            <a:t>an academic library, but there are many positions within the field.</a:t>
          </a:r>
        </a:p>
      </dsp:txBody>
      <dsp:txXfrm>
        <a:off x="58805" y="2775739"/>
        <a:ext cx="2587500" cy="720000"/>
      </dsp:txXfrm>
    </dsp:sp>
    <dsp:sp modelId="{1574A15F-A688-4E29-8AC4-D9B620D8044B}">
      <dsp:nvSpPr>
        <dsp:cNvPr id="0" name=""/>
        <dsp:cNvSpPr/>
      </dsp:nvSpPr>
      <dsp:spPr>
        <a:xfrm>
          <a:off x="3603680" y="705738"/>
          <a:ext cx="1578375" cy="1578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44684-2234-4E19-8DE3-3D45531920E2}">
      <dsp:nvSpPr>
        <dsp:cNvPr id="0" name=""/>
        <dsp:cNvSpPr/>
      </dsp:nvSpPr>
      <dsp:spPr>
        <a:xfrm>
          <a:off x="3940055" y="1042113"/>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51723-E8D1-4871-B433-DBF82D44E629}">
      <dsp:nvSpPr>
        <dsp:cNvPr id="0" name=""/>
        <dsp:cNvSpPr/>
      </dsp:nvSpPr>
      <dsp:spPr>
        <a:xfrm>
          <a:off x="3099117" y="277573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dirty="0"/>
            <a:t>I am currently working as a </a:t>
          </a:r>
          <a:br>
            <a:rPr lang="en-US" sz="1100" kern="1200" cap="none" baseline="0" dirty="0"/>
          </a:br>
          <a:r>
            <a:rPr lang="en-US" sz="1100" kern="1200" cap="none" baseline="0" dirty="0"/>
            <a:t>Research and User Experience Intern at Southern Methodist University, which led me to wonder…</a:t>
          </a:r>
        </a:p>
      </dsp:txBody>
      <dsp:txXfrm>
        <a:off x="3099117" y="2775739"/>
        <a:ext cx="2587500" cy="720000"/>
      </dsp:txXfrm>
    </dsp:sp>
    <dsp:sp modelId="{59256757-0798-4824-8D32-9303402AC885}">
      <dsp:nvSpPr>
        <dsp:cNvPr id="0" name=""/>
        <dsp:cNvSpPr/>
      </dsp:nvSpPr>
      <dsp:spPr>
        <a:xfrm>
          <a:off x="6643992" y="705738"/>
          <a:ext cx="1578375" cy="15783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DF116-2592-4BA1-BD1A-FAAC27FC72A4}">
      <dsp:nvSpPr>
        <dsp:cNvPr id="0" name=""/>
        <dsp:cNvSpPr/>
      </dsp:nvSpPr>
      <dsp:spPr>
        <a:xfrm>
          <a:off x="6980367" y="1042113"/>
          <a:ext cx="905625" cy="905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D4EFD6-85BC-4681-9AD8-E5C7A137BBF1}">
      <dsp:nvSpPr>
        <dsp:cNvPr id="0" name=""/>
        <dsp:cNvSpPr/>
      </dsp:nvSpPr>
      <dsp:spPr>
        <a:xfrm>
          <a:off x="6139430" y="277573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dirty="0"/>
            <a:t>What kinds of jobs are there </a:t>
          </a:r>
          <a:br>
            <a:rPr lang="en-US" sz="1100" kern="1200" cap="none" baseline="0" dirty="0"/>
          </a:br>
          <a:r>
            <a:rPr lang="en-US" sz="1100" kern="1200" cap="none" baseline="0" dirty="0"/>
            <a:t>in User Experience, and what do </a:t>
          </a:r>
          <a:br>
            <a:rPr lang="en-US" sz="1100" kern="1200" cap="none" baseline="0" dirty="0"/>
          </a:br>
          <a:r>
            <a:rPr lang="en-US" sz="1100" kern="1200" cap="none" baseline="0" dirty="0"/>
            <a:t>they look like? What do they require? Where are they?</a:t>
          </a:r>
        </a:p>
      </dsp:txBody>
      <dsp:txXfrm>
        <a:off x="6139430" y="2775739"/>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9/22/2019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9/22/2019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9/22/2019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9/22/2019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9/22/2019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9/22/2019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9/22/2019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9/22/2019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jobs.diglib.org/job/digital-content-management-librarian/" TargetMode="External"/><Relationship Id="rId2" Type="http://schemas.openxmlformats.org/officeDocument/2006/relationships/hyperlink" Target="https://www.indeed.com/viewjob?jk=15cd0de57e7208f3&amp;tk=1dl7is9j3p6ok803&amp;from=serp&amp;vjs=3" TargetMode="External"/><Relationship Id="rId1" Type="http://schemas.openxmlformats.org/officeDocument/2006/relationships/slideLayout" Target="../slideLayouts/slideLayout2.xml"/><Relationship Id="rId5" Type="http://schemas.openxmlformats.org/officeDocument/2006/relationships/hyperlink" Target="https://www.indeed.com/viewjob?jk=05674f22d54468a4&amp;tk=1dl7i7ll3p6ok802&amp;from=serp&amp;vjs=3" TargetMode="External"/><Relationship Id="rId4" Type="http://schemas.openxmlformats.org/officeDocument/2006/relationships/hyperlink" Target="https://jobs.diglib.org/job/digital-literacies-libraria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jobs/view/1502378846/" TargetMode="External"/><Relationship Id="rId2" Type="http://schemas.openxmlformats.org/officeDocument/2006/relationships/hyperlink" Target="http://web.library.emory.edu/documents/pa_Head%20of%20Assessment%20and%20User%20Services.pdf" TargetMode="External"/><Relationship Id="rId1" Type="http://schemas.openxmlformats.org/officeDocument/2006/relationships/slideLayout" Target="../slideLayouts/slideLayout2.xml"/><Relationship Id="rId5" Type="http://schemas.openxmlformats.org/officeDocument/2006/relationships/hyperlink" Target="https://joblist.ala.org/job/outreach-and-user-engagement-librarian/50410055/" TargetMode="External"/><Relationship Id="rId4" Type="http://schemas.openxmlformats.org/officeDocument/2006/relationships/hyperlink" Target="https://www.indeed.com/viewjob?jk=27c9c7be8ae9f168&amp;tk=1dl7i1gqtp6ok802&amp;from=serp&amp;vjs=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obs.diglib.org/job/user-experience-analyst/" TargetMode="External"/><Relationship Id="rId2" Type="http://schemas.openxmlformats.org/officeDocument/2006/relationships/hyperlink" Target="https://jobs.diglib.org/job/student-success-librarian/" TargetMode="External"/><Relationship Id="rId1" Type="http://schemas.openxmlformats.org/officeDocument/2006/relationships/slideLayout" Target="../slideLayouts/slideLayout2.xml"/><Relationship Id="rId5" Type="http://schemas.openxmlformats.org/officeDocument/2006/relationships/hyperlink" Target="https://www.indeed.com/viewjob?jk=8d4791c654e04e12&amp;tk=1dl883r1bpbcg803&amp;from=serp&amp;vjs=3" TargetMode="External"/><Relationship Id="rId4" Type="http://schemas.openxmlformats.org/officeDocument/2006/relationships/hyperlink" Target="https://www.indeed.com/viewjob?jk=2d63dabc7bf49b48&amp;tk=1dl7i1gqtp6ok802&amp;from=serp&amp;vjs=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jobs/view/1448160673/" TargetMode="External"/><Relationship Id="rId2" Type="http://schemas.openxmlformats.org/officeDocument/2006/relationships/hyperlink" Target="https://www.indeed.com/viewjob?jk=9056aa58e0037c2f&amp;tk=1dl7i5juep6ok803&amp;from=serp&amp;vjs=3" TargetMode="External"/><Relationship Id="rId1" Type="http://schemas.openxmlformats.org/officeDocument/2006/relationships/slideLayout" Target="../slideLayouts/slideLayout2.xml"/><Relationship Id="rId4" Type="http://schemas.openxmlformats.org/officeDocument/2006/relationships/hyperlink" Target="https://joblist.ala.org/job/tenure-track-assistant-professor-collection-strategist-and-user-experience-librarian/50588475/"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9" y="758952"/>
            <a:ext cx="3935262" cy="4041648"/>
          </a:xfrm>
        </p:spPr>
        <p:txBody>
          <a:bodyPr>
            <a:normAutofit/>
          </a:bodyPr>
          <a:lstStyle/>
          <a:p>
            <a:r>
              <a:rPr lang="en-US" sz="5600" dirty="0"/>
              <a:t>Job Description Analysis Project</a:t>
            </a:r>
            <a:br>
              <a:rPr lang="en-US" sz="5600" dirty="0"/>
            </a:br>
            <a:br>
              <a:rPr lang="en-US" sz="1200" dirty="0"/>
            </a:br>
            <a:r>
              <a:rPr lang="en-US" sz="2400" dirty="0"/>
              <a:t>Deliverable 1</a:t>
            </a:r>
            <a:endParaRPr lang="en-US" sz="5600" dirty="0"/>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6729688" y="4800600"/>
            <a:ext cx="3950503" cy="1691640"/>
          </a:xfrm>
        </p:spPr>
        <p:txBody>
          <a:bodyPr>
            <a:normAutofit/>
          </a:bodyPr>
          <a:lstStyle/>
          <a:p>
            <a:r>
              <a:rPr lang="en-US" i="1" dirty="0">
                <a:solidFill>
                  <a:schemeClr val="tx1">
                    <a:lumMod val="85000"/>
                  </a:schemeClr>
                </a:solidFill>
              </a:rPr>
              <a:t>Joanna Russell Bliss</a:t>
            </a: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BB9B1-EDD7-46A6-AE79-7D7174AFBEF1}"/>
              </a:ext>
            </a:extLst>
          </p:cNvPr>
          <p:cNvSpPr>
            <a:spLocks noGrp="1"/>
          </p:cNvSpPr>
          <p:nvPr>
            <p:ph type="title"/>
          </p:nvPr>
        </p:nvSpPr>
        <p:spPr/>
        <p:txBody>
          <a:bodyPr/>
          <a:lstStyle/>
          <a:p>
            <a:r>
              <a:rPr lang="en-US" dirty="0"/>
              <a:t>Job responsibilities</a:t>
            </a:r>
          </a:p>
        </p:txBody>
      </p:sp>
      <p:sp>
        <p:nvSpPr>
          <p:cNvPr id="8" name="Text Placeholder 7">
            <a:extLst>
              <a:ext uri="{FF2B5EF4-FFF2-40B4-BE49-F238E27FC236}">
                <a16:creationId xmlns:a16="http://schemas.microsoft.com/office/drawing/2014/main" id="{E1CD1911-E177-45FD-B94D-A0914FBE4FA3}"/>
              </a:ext>
            </a:extLst>
          </p:cNvPr>
          <p:cNvSpPr>
            <a:spLocks noGrp="1"/>
          </p:cNvSpPr>
          <p:nvPr>
            <p:ph idx="1"/>
          </p:nvPr>
        </p:nvSpPr>
        <p:spPr/>
        <p:txBody>
          <a:bodyPr>
            <a:normAutofit lnSpcReduction="10000"/>
          </a:bodyPr>
          <a:lstStyle/>
          <a:p>
            <a:r>
              <a:rPr lang="en-US" dirty="0"/>
              <a:t>Content management and creation was the 2</a:t>
            </a:r>
            <a:r>
              <a:rPr lang="en-US" baseline="30000" dirty="0"/>
              <a:t>nd</a:t>
            </a:r>
            <a:r>
              <a:rPr lang="en-US" dirty="0"/>
              <a:t> most common category.</a:t>
            </a:r>
            <a:endParaRPr lang="en-US" b="1" dirty="0"/>
          </a:p>
          <a:p>
            <a:pPr lvl="1"/>
            <a:r>
              <a:rPr lang="en-US" dirty="0"/>
              <a:t>17 of the job responsibilities could be categorized under content management. </a:t>
            </a:r>
          </a:p>
          <a:p>
            <a:pPr lvl="1"/>
            <a:r>
              <a:rPr lang="en-US" dirty="0"/>
              <a:t>There was a wide range of skills within these responsibilities, from “author original webpage content as necessary” (Web Content and User Experience Specialist, n.d., Role of the Position) to “managing, supporting, and integrating a range of library systems including the web discovery platform” (Web and Discovery Services Librarian, 2019, General Description of the Position).</a:t>
            </a:r>
          </a:p>
          <a:p>
            <a:r>
              <a:rPr lang="en-US" dirty="0"/>
              <a:t>A majority of the jobs (9) required some type of campus service or involvement, but only six mentioned working with faculty to teach students on campus or to help faculty with research.</a:t>
            </a:r>
          </a:p>
          <a:p>
            <a:r>
              <a:rPr lang="en-US" dirty="0"/>
              <a:t>Two of the jobs, the ones at UMass Amherst and the University of Mary Washington, required some form of technical support.</a:t>
            </a:r>
          </a:p>
          <a:p>
            <a:r>
              <a:rPr lang="en-US" dirty="0"/>
              <a:t>The job at West Chester University was the only listing that mentioned overseeing budgets (2019, Responsibilities: Collection Strategy and User Experience).</a:t>
            </a:r>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6693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3A0E10-2DE9-4C6E-AA5F-87A42670DF7C}"/>
              </a:ext>
            </a:extLst>
          </p:cNvPr>
          <p:cNvSpPr>
            <a:spLocks noGrp="1"/>
          </p:cNvSpPr>
          <p:nvPr>
            <p:ph type="title"/>
          </p:nvPr>
        </p:nvSpPr>
        <p:spPr/>
        <p:txBody>
          <a:bodyPr/>
          <a:lstStyle/>
          <a:p>
            <a:r>
              <a:rPr lang="en-US" dirty="0"/>
              <a:t>Job locations</a:t>
            </a:r>
          </a:p>
        </p:txBody>
      </p:sp>
      <p:sp>
        <p:nvSpPr>
          <p:cNvPr id="11" name="Content Placeholder 10">
            <a:extLst>
              <a:ext uri="{FF2B5EF4-FFF2-40B4-BE49-F238E27FC236}">
                <a16:creationId xmlns:a16="http://schemas.microsoft.com/office/drawing/2014/main" id="{13B43117-25EC-4CB5-84DA-FDB0A92987B4}"/>
              </a:ext>
            </a:extLst>
          </p:cNvPr>
          <p:cNvSpPr>
            <a:spLocks noGrp="1"/>
          </p:cNvSpPr>
          <p:nvPr>
            <p:ph idx="1"/>
          </p:nvPr>
        </p:nvSpPr>
        <p:spPr>
          <a:xfrm>
            <a:off x="1261872" y="4854575"/>
            <a:ext cx="8595360" cy="1418634"/>
          </a:xfrm>
        </p:spPr>
        <p:txBody>
          <a:bodyPr>
            <a:noAutofit/>
          </a:bodyPr>
          <a:lstStyle/>
          <a:p>
            <a:r>
              <a:rPr lang="en-US" sz="1600" dirty="0"/>
              <a:t>A textual analysis of the job locations showed that these positions were in a variety of states – the most found were in California (4), but the variety of states and locations shows that these jobs are available across the U.S., including Texas.</a:t>
            </a:r>
          </a:p>
          <a:p>
            <a:r>
              <a:rPr lang="en-US" sz="1600" dirty="0"/>
              <a:t>Every job listing analyzed was at an academic library housed at a university or college.</a:t>
            </a:r>
          </a:p>
        </p:txBody>
      </p:sp>
      <p:pic>
        <p:nvPicPr>
          <p:cNvPr id="12" name="Content Placeholder 9">
            <a:extLst>
              <a:ext uri="{FF2B5EF4-FFF2-40B4-BE49-F238E27FC236}">
                <a16:creationId xmlns:a16="http://schemas.microsoft.com/office/drawing/2014/main" id="{E2B5963A-3B4F-43C1-9558-2F5940C11073}"/>
              </a:ext>
            </a:extLst>
          </p:cNvPr>
          <p:cNvPicPr>
            <a:picLocks noChangeAspect="1"/>
          </p:cNvPicPr>
          <p:nvPr/>
        </p:nvPicPr>
        <p:blipFill>
          <a:blip r:embed="rId2"/>
          <a:stretch>
            <a:fillRect/>
          </a:stretch>
        </p:blipFill>
        <p:spPr>
          <a:xfrm>
            <a:off x="1262063" y="1828800"/>
            <a:ext cx="8594725" cy="2855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08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7683-6D41-43D4-8805-E2B151585EFF}"/>
              </a:ext>
            </a:extLst>
          </p:cNvPr>
          <p:cNvSpPr>
            <a:spLocks noGrp="1"/>
          </p:cNvSpPr>
          <p:nvPr>
            <p:ph type="title"/>
          </p:nvPr>
        </p:nvSpPr>
        <p:spPr/>
        <p:txBody>
          <a:bodyPr/>
          <a:lstStyle/>
          <a:p>
            <a:r>
              <a:rPr lang="en-US" dirty="0"/>
              <a:t>Salary</a:t>
            </a:r>
          </a:p>
        </p:txBody>
      </p:sp>
      <p:sp>
        <p:nvSpPr>
          <p:cNvPr id="3" name="Content Placeholder 2">
            <a:extLst>
              <a:ext uri="{FF2B5EF4-FFF2-40B4-BE49-F238E27FC236}">
                <a16:creationId xmlns:a16="http://schemas.microsoft.com/office/drawing/2014/main" id="{519425D8-713E-4486-8CC8-9B700E25D979}"/>
              </a:ext>
            </a:extLst>
          </p:cNvPr>
          <p:cNvSpPr>
            <a:spLocks noGrp="1"/>
          </p:cNvSpPr>
          <p:nvPr>
            <p:ph idx="1"/>
          </p:nvPr>
        </p:nvSpPr>
        <p:spPr/>
        <p:txBody>
          <a:bodyPr>
            <a:normAutofit fontScale="92500" lnSpcReduction="20000"/>
          </a:bodyPr>
          <a:lstStyle/>
          <a:p>
            <a:r>
              <a:rPr lang="en-US" dirty="0"/>
              <a:t>Only 1/3, or five, of the job listings had hard figures for salary; the rest said it was commensurate with experience, had a pay scale linked to for the university, or didn’t list anything at all.</a:t>
            </a:r>
          </a:p>
          <a:p>
            <a:r>
              <a:rPr lang="en-US" dirty="0"/>
              <a:t>The lowest listed starting salary was for the Web Content and User Specialist position at UNLV, at $52,000 (2019, Salary Range).</a:t>
            </a:r>
          </a:p>
          <a:p>
            <a:r>
              <a:rPr lang="en-US" dirty="0"/>
              <a:t>All of the other listed starting salaries were within $13,000 of that [Librarian (Emphasis in User Experience and Technology) at Chabot - Las Positas Community College District, 2019, Pay Rate (or Annual Salary); Student Success Librarian at University of Florida, George A. </a:t>
            </a:r>
            <a:r>
              <a:rPr lang="en-US" dirty="0" err="1"/>
              <a:t>Smathers</a:t>
            </a:r>
            <a:r>
              <a:rPr lang="en-US" dirty="0"/>
              <a:t> Libraries, 2019, Salary Info; User Experience and Web Services Librarian at University of Massachusetts-Amherst, 2019, Additional Information].</a:t>
            </a:r>
          </a:p>
          <a:p>
            <a:r>
              <a:rPr lang="en-US" dirty="0"/>
              <a:t>And the highest starting salary was at UC Berkeley, at $65,942 (Digital Literacies Librarian at University of California-Berkeley, 2018, Hiring Range).</a:t>
            </a:r>
          </a:p>
          <a:p>
            <a:r>
              <a:rPr lang="en-US" dirty="0"/>
              <a:t>The starting salaries are all within the range of $50,000-$65,000, but given the small sample selection and the geographic spread of these positions, I would need to do more research to discern what an entry level job in Texas might pay.</a:t>
            </a:r>
          </a:p>
        </p:txBody>
      </p:sp>
    </p:spTree>
    <p:extLst>
      <p:ext uri="{BB962C8B-B14F-4D97-AF65-F5344CB8AC3E}">
        <p14:creationId xmlns:p14="http://schemas.microsoft.com/office/powerpoint/2010/main" val="42723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772E8E-EA50-4EFA-B7CC-F718B3856FAF}"/>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sz="3700">
                <a:solidFill>
                  <a:srgbClr val="FFFFFF"/>
                </a:solidFill>
              </a:rPr>
              <a:t>Themes across job descriptions</a:t>
            </a:r>
          </a:p>
        </p:txBody>
      </p:sp>
      <p:sp useBgFill="1">
        <p:nvSpPr>
          <p:cNvPr id="16" name="Rectangle 15">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2AB5DF-D99A-4004-A62C-38125053BA33}"/>
              </a:ext>
            </a:extLst>
          </p:cNvPr>
          <p:cNvPicPr>
            <a:picLocks noChangeAspect="1"/>
          </p:cNvPicPr>
          <p:nvPr/>
        </p:nvPicPr>
        <p:blipFill rotWithShape="1">
          <a:blip r:embed="rId2"/>
          <a:srcRect l="19794" r="15866"/>
          <a:stretch/>
        </p:blipFill>
        <p:spPr>
          <a:xfrm>
            <a:off x="777704" y="266699"/>
            <a:ext cx="6965694" cy="6284571"/>
          </a:xfrm>
          <a:prstGeom prst="rect">
            <a:avLst/>
          </a:prstGeom>
        </p:spPr>
      </p:pic>
    </p:spTree>
    <p:extLst>
      <p:ext uri="{BB962C8B-B14F-4D97-AF65-F5344CB8AC3E}">
        <p14:creationId xmlns:p14="http://schemas.microsoft.com/office/powerpoint/2010/main" val="28169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3AE3-E5D0-4286-B25D-AAB4520CF732}"/>
              </a:ext>
            </a:extLst>
          </p:cNvPr>
          <p:cNvSpPr>
            <a:spLocks noGrp="1"/>
          </p:cNvSpPr>
          <p:nvPr>
            <p:ph type="title"/>
          </p:nvPr>
        </p:nvSpPr>
        <p:spPr/>
        <p:txBody>
          <a:bodyPr/>
          <a:lstStyle/>
          <a:p>
            <a:r>
              <a:rPr lang="en-US" dirty="0"/>
              <a:t>Themes across job descriptions</a:t>
            </a:r>
          </a:p>
        </p:txBody>
      </p:sp>
      <p:sp>
        <p:nvSpPr>
          <p:cNvPr id="3" name="Content Placeholder 2">
            <a:extLst>
              <a:ext uri="{FF2B5EF4-FFF2-40B4-BE49-F238E27FC236}">
                <a16:creationId xmlns:a16="http://schemas.microsoft.com/office/drawing/2014/main" id="{63B94677-E703-462B-B53F-DB3379790093}"/>
              </a:ext>
            </a:extLst>
          </p:cNvPr>
          <p:cNvSpPr>
            <a:spLocks noGrp="1"/>
          </p:cNvSpPr>
          <p:nvPr>
            <p:ph idx="1"/>
          </p:nvPr>
        </p:nvSpPr>
        <p:spPr/>
        <p:txBody>
          <a:bodyPr>
            <a:normAutofit lnSpcReduction="10000"/>
          </a:bodyPr>
          <a:lstStyle/>
          <a:p>
            <a:pPr>
              <a:spcBef>
                <a:spcPts val="1200"/>
              </a:spcBef>
            </a:pPr>
            <a:r>
              <a:rPr lang="en-US" b="1" dirty="0"/>
              <a:t>User services is a key component of these jobs.</a:t>
            </a:r>
          </a:p>
          <a:p>
            <a:pPr lvl="1">
              <a:spcBef>
                <a:spcPts val="1200"/>
              </a:spcBef>
            </a:pPr>
            <a:r>
              <a:rPr lang="en-US" dirty="0"/>
              <a:t>Given the job titles I looked for, this isn’t completely surprising.</a:t>
            </a:r>
          </a:p>
          <a:p>
            <a:pPr lvl="1">
              <a:spcBef>
                <a:spcPts val="1200"/>
              </a:spcBef>
            </a:pPr>
            <a:r>
              <a:rPr lang="en-US" dirty="0"/>
              <a:t>Some form of “user” (user, users, users’) appeared more than 100 times in these listings, with “services” following close behind with 89 instances. </a:t>
            </a:r>
          </a:p>
          <a:p>
            <a:pPr lvl="1">
              <a:spcBef>
                <a:spcPts val="1200"/>
              </a:spcBef>
            </a:pPr>
            <a:r>
              <a:rPr lang="en-US" dirty="0"/>
              <a:t>The word “student” or “students” was also used heavily in these listings, appearing 60 times.</a:t>
            </a:r>
          </a:p>
          <a:p>
            <a:pPr>
              <a:spcBef>
                <a:spcPts val="1200"/>
              </a:spcBef>
            </a:pPr>
            <a:r>
              <a:rPr lang="en-US" b="1" dirty="0"/>
              <a:t>I will be expected to be a part of a team.</a:t>
            </a:r>
          </a:p>
          <a:p>
            <a:pPr lvl="1">
              <a:spcBef>
                <a:spcPts val="1200"/>
              </a:spcBef>
            </a:pPr>
            <a:r>
              <a:rPr lang="en-US" dirty="0"/>
              <a:t>Forms of the words “collaborate,” “community,” and “team” were all used frequently in these listings, appearing 40, 39, and 21 times respectively.</a:t>
            </a:r>
          </a:p>
          <a:p>
            <a:pPr>
              <a:spcBef>
                <a:spcPts val="1200"/>
              </a:spcBef>
            </a:pPr>
            <a:r>
              <a:rPr lang="en-US" b="1" dirty="0"/>
              <a:t>I should be prepared to think creatively and to not only be aware of trends within the profession, but to be on the cutting edge. </a:t>
            </a:r>
          </a:p>
          <a:p>
            <a:pPr lvl="1">
              <a:spcBef>
                <a:spcPts val="1200"/>
              </a:spcBef>
            </a:pPr>
            <a:r>
              <a:rPr lang="en-US" dirty="0"/>
              <a:t>Librarians in academic libraries are often expected to do research (54 appearances) and scholarship (12), as well as to be innovative (18) and creative (11).</a:t>
            </a:r>
            <a:endParaRPr lang="en-US" b="1" dirty="0"/>
          </a:p>
        </p:txBody>
      </p:sp>
    </p:spTree>
    <p:extLst>
      <p:ext uri="{BB962C8B-B14F-4D97-AF65-F5344CB8AC3E}">
        <p14:creationId xmlns:p14="http://schemas.microsoft.com/office/powerpoint/2010/main" val="68501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9BA8-33E5-490C-8E80-3A98B210FAF0}"/>
              </a:ext>
            </a:extLst>
          </p:cNvPr>
          <p:cNvSpPr>
            <a:spLocks noGrp="1"/>
          </p:cNvSpPr>
          <p:nvPr>
            <p:ph type="title"/>
          </p:nvPr>
        </p:nvSpPr>
        <p:spPr/>
        <p:txBody>
          <a:bodyPr/>
          <a:lstStyle/>
          <a:p>
            <a:r>
              <a:rPr lang="en-US" dirty="0"/>
              <a:t>Conclusion</a:t>
            </a:r>
          </a:p>
        </p:txBody>
      </p:sp>
      <p:sp>
        <p:nvSpPr>
          <p:cNvPr id="4" name="Rectangle: Rounded Corners 3">
            <a:extLst>
              <a:ext uri="{FF2B5EF4-FFF2-40B4-BE49-F238E27FC236}">
                <a16:creationId xmlns:a16="http://schemas.microsoft.com/office/drawing/2014/main" id="{EE6A4870-2106-4BC1-9450-ECCCA42DDF6E}"/>
              </a:ext>
            </a:extLst>
          </p:cNvPr>
          <p:cNvSpPr/>
          <p:nvPr/>
        </p:nvSpPr>
        <p:spPr>
          <a:xfrm>
            <a:off x="1703132" y="2198021"/>
            <a:ext cx="8785735" cy="1260443"/>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Briefcase">
            <a:extLst>
              <a:ext uri="{FF2B5EF4-FFF2-40B4-BE49-F238E27FC236}">
                <a16:creationId xmlns:a16="http://schemas.microsoft.com/office/drawing/2014/main" id="{2EAD6007-7A6F-4684-A560-FE0936926248}"/>
              </a:ext>
            </a:extLst>
          </p:cNvPr>
          <p:cNvSpPr/>
          <p:nvPr/>
        </p:nvSpPr>
        <p:spPr>
          <a:xfrm>
            <a:off x="2084416" y="2481729"/>
            <a:ext cx="693243" cy="6932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F43C63C2-B96D-4ABD-8BC7-AAE56E16EA55}"/>
              </a:ext>
            </a:extLst>
          </p:cNvPr>
          <p:cNvGrpSpPr/>
          <p:nvPr/>
        </p:nvGrpSpPr>
        <p:grpSpPr>
          <a:xfrm>
            <a:off x="3158944" y="2208659"/>
            <a:ext cx="7329922" cy="1260443"/>
            <a:chOff x="1455812" y="374246"/>
            <a:chExt cx="7329922" cy="1260443"/>
          </a:xfrm>
        </p:grpSpPr>
        <p:sp>
          <p:nvSpPr>
            <p:cNvPr id="7" name="Rectangle 6">
              <a:extLst>
                <a:ext uri="{FF2B5EF4-FFF2-40B4-BE49-F238E27FC236}">
                  <a16:creationId xmlns:a16="http://schemas.microsoft.com/office/drawing/2014/main" id="{A92CDFE5-8395-4752-99C4-52FD9D227C77}"/>
                </a:ext>
              </a:extLst>
            </p:cNvPr>
            <p:cNvSpPr/>
            <p:nvPr/>
          </p:nvSpPr>
          <p:spPr>
            <a:xfrm>
              <a:off x="1455812" y="374246"/>
              <a:ext cx="7329922" cy="1260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TextBox 7">
              <a:extLst>
                <a:ext uri="{FF2B5EF4-FFF2-40B4-BE49-F238E27FC236}">
                  <a16:creationId xmlns:a16="http://schemas.microsoft.com/office/drawing/2014/main" id="{35AA1E6E-BE7E-4DDB-BEE4-3B620A593272}"/>
                </a:ext>
              </a:extLst>
            </p:cNvPr>
            <p:cNvSpPr txBox="1"/>
            <p:nvPr/>
          </p:nvSpPr>
          <p:spPr>
            <a:xfrm>
              <a:off x="1455812" y="374246"/>
              <a:ext cx="7329922" cy="1260443"/>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33397" tIns="133397" rIns="133397" bIns="133397" numCol="1" spcCol="1270" anchor="ctr" anchorCtr="0">
              <a:noAutofit/>
            </a:bodyPr>
            <a:lstStyle/>
            <a:p>
              <a:pPr marL="0" lvl="0" indent="0" algn="l" defTabSz="800100">
                <a:lnSpc>
                  <a:spcPct val="90000"/>
                </a:lnSpc>
                <a:spcBef>
                  <a:spcPct val="0"/>
                </a:spcBef>
                <a:spcAft>
                  <a:spcPct val="35000"/>
                </a:spcAft>
                <a:buNone/>
              </a:pPr>
              <a:r>
                <a:rPr lang="en-US" sz="1800" kern="1200" baseline="0" dirty="0"/>
                <a:t>There are a great variety of job titles and listings that encompass user experience at the academic level. </a:t>
              </a:r>
              <a:endParaRPr lang="en-US" sz="1800" kern="1200" dirty="0"/>
            </a:p>
          </p:txBody>
        </p:sp>
      </p:grpSp>
      <p:sp>
        <p:nvSpPr>
          <p:cNvPr id="9" name="Rectangle: Rounded Corners 8">
            <a:extLst>
              <a:ext uri="{FF2B5EF4-FFF2-40B4-BE49-F238E27FC236}">
                <a16:creationId xmlns:a16="http://schemas.microsoft.com/office/drawing/2014/main" id="{94FDE28F-E7EE-4FF8-AFD1-BB98B3C6641C}"/>
              </a:ext>
            </a:extLst>
          </p:cNvPr>
          <p:cNvSpPr/>
          <p:nvPr/>
        </p:nvSpPr>
        <p:spPr>
          <a:xfrm>
            <a:off x="1703132" y="3834838"/>
            <a:ext cx="8785735" cy="1981161"/>
          </a:xfrm>
          <a:prstGeom prst="roundRect">
            <a:avLst>
              <a:gd name="adj" fmla="val 10000"/>
            </a:avLst>
          </a:prstGeom>
          <a:solidFill>
            <a:schemeClr val="accent3"/>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Rectangle 9" descr="Classroom">
            <a:extLst>
              <a:ext uri="{FF2B5EF4-FFF2-40B4-BE49-F238E27FC236}">
                <a16:creationId xmlns:a16="http://schemas.microsoft.com/office/drawing/2014/main" id="{95D75545-E3CF-46E2-9F82-E50E6B7A08CF}"/>
              </a:ext>
            </a:extLst>
          </p:cNvPr>
          <p:cNvSpPr/>
          <p:nvPr/>
        </p:nvSpPr>
        <p:spPr>
          <a:xfrm>
            <a:off x="2120161" y="4446301"/>
            <a:ext cx="758235" cy="75823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a:extLst>
              <a:ext uri="{FF2B5EF4-FFF2-40B4-BE49-F238E27FC236}">
                <a16:creationId xmlns:a16="http://schemas.microsoft.com/office/drawing/2014/main" id="{EB0D8427-E9BF-4D59-9F5B-C392E94E2D48}"/>
              </a:ext>
            </a:extLst>
          </p:cNvPr>
          <p:cNvGrpSpPr/>
          <p:nvPr/>
        </p:nvGrpSpPr>
        <p:grpSpPr>
          <a:xfrm>
            <a:off x="3295426" y="3947927"/>
            <a:ext cx="7193440" cy="1712451"/>
            <a:chOff x="1592294" y="1411434"/>
            <a:chExt cx="7193440" cy="1712451"/>
          </a:xfrm>
        </p:grpSpPr>
        <p:sp>
          <p:nvSpPr>
            <p:cNvPr id="12" name="Rectangle 11">
              <a:extLst>
                <a:ext uri="{FF2B5EF4-FFF2-40B4-BE49-F238E27FC236}">
                  <a16:creationId xmlns:a16="http://schemas.microsoft.com/office/drawing/2014/main" id="{C035ABB0-96EE-49C3-9545-37848EA8072D}"/>
                </a:ext>
              </a:extLst>
            </p:cNvPr>
            <p:cNvSpPr/>
            <p:nvPr/>
          </p:nvSpPr>
          <p:spPr>
            <a:xfrm>
              <a:off x="1592294" y="1411434"/>
              <a:ext cx="7193440" cy="13786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TextBox 12">
              <a:extLst>
                <a:ext uri="{FF2B5EF4-FFF2-40B4-BE49-F238E27FC236}">
                  <a16:creationId xmlns:a16="http://schemas.microsoft.com/office/drawing/2014/main" id="{6BF86382-4CE9-48D2-B9F2-949D75178D63}"/>
                </a:ext>
              </a:extLst>
            </p:cNvPr>
            <p:cNvSpPr txBox="1"/>
            <p:nvPr/>
          </p:nvSpPr>
          <p:spPr>
            <a:xfrm>
              <a:off x="1592294" y="1457467"/>
              <a:ext cx="7193440" cy="1666418"/>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45903" tIns="145903" rIns="145903" bIns="145903" numCol="1" spcCol="1270" anchor="ctr" anchorCtr="0">
              <a:noAutofit/>
            </a:bodyPr>
            <a:lstStyle/>
            <a:p>
              <a:pPr marL="0" lvl="0" indent="0" algn="l" defTabSz="622300">
                <a:lnSpc>
                  <a:spcPct val="100000"/>
                </a:lnSpc>
                <a:spcBef>
                  <a:spcPct val="0"/>
                </a:spcBef>
                <a:spcAft>
                  <a:spcPct val="35000"/>
                </a:spcAft>
                <a:buNone/>
              </a:pPr>
              <a:r>
                <a:rPr lang="en-US" kern="1200" baseline="0" dirty="0"/>
                <a:t>I should be prepared to improve my technical skills related to managing website content, and to become familiar with database construction and management, but these jobs also require a personal touch, working with students and faculty to facilitate research, improving information literacy, and creating programming to engage students, teachers and staff on campus.</a:t>
              </a:r>
              <a:endParaRPr lang="en-US" kern="1200" dirty="0"/>
            </a:p>
          </p:txBody>
        </p:sp>
      </p:grpSp>
    </p:spTree>
    <p:extLst>
      <p:ext uri="{BB962C8B-B14F-4D97-AF65-F5344CB8AC3E}">
        <p14:creationId xmlns:p14="http://schemas.microsoft.com/office/powerpoint/2010/main" val="407810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1261872" y="365760"/>
            <a:ext cx="9692640" cy="1325562"/>
          </a:xfrm>
        </p:spPr>
        <p:txBody>
          <a:bodyPr>
            <a:normAutofit/>
          </a:bodyPr>
          <a:lstStyle/>
          <a:p>
            <a:r>
              <a:rPr lang="en-US" dirty="0"/>
              <a:t>References: Job listings </a:t>
            </a:r>
          </a:p>
        </p:txBody>
      </p:sp>
      <p:sp>
        <p:nvSpPr>
          <p:cNvPr id="4" name="Content Placeholder 3">
            <a:extLst>
              <a:ext uri="{FF2B5EF4-FFF2-40B4-BE49-F238E27FC236}">
                <a16:creationId xmlns:a16="http://schemas.microsoft.com/office/drawing/2014/main" id="{E1DF481D-5F64-4A5F-99C6-63917F465733}"/>
              </a:ext>
            </a:extLst>
          </p:cNvPr>
          <p:cNvSpPr>
            <a:spLocks noGrp="1"/>
          </p:cNvSpPr>
          <p:nvPr>
            <p:ph idx="1"/>
          </p:nvPr>
        </p:nvSpPr>
        <p:spPr/>
        <p:txBody>
          <a:bodyPr>
            <a:noAutofit/>
          </a:bodyPr>
          <a:lstStyle/>
          <a:p>
            <a:pPr marL="457200" indent="-457200">
              <a:buNone/>
            </a:pPr>
            <a:r>
              <a:rPr lang="en-US" dirty="0"/>
              <a:t>The Content Strategy Librarian at University of North Carolina at Chapel Hill. (2019, September 5). (Indeed.com website.) Retrieved from </a:t>
            </a:r>
            <a:r>
              <a:rPr lang="en-US" dirty="0">
                <a:hlinkClick r:id="rId2"/>
              </a:rPr>
              <a:t>https://www.indeed.com/viewjob?jk=15cd0de57e7208f3&amp;tk=1dl7is9j3p6ok803&amp;from=serp&amp;vjs=3</a:t>
            </a:r>
            <a:r>
              <a:rPr lang="en-US" dirty="0"/>
              <a:t>.</a:t>
            </a:r>
          </a:p>
          <a:p>
            <a:pPr marL="457200" indent="-457200">
              <a:buNone/>
            </a:pPr>
            <a:r>
              <a:rPr lang="en-US" dirty="0"/>
              <a:t>Digital Content Management Librarian at Harvard Graduate School of Education. (2019, March 29). (CLIR + DLF Job Board website.) Retrieved from </a:t>
            </a:r>
            <a:r>
              <a:rPr lang="en-US" dirty="0">
                <a:hlinkClick r:id="rId3"/>
              </a:rPr>
              <a:t>https://jobs.diglib.org/job/digital-content-management-librarian/</a:t>
            </a:r>
            <a:r>
              <a:rPr lang="en-US" dirty="0"/>
              <a:t>.</a:t>
            </a:r>
          </a:p>
          <a:p>
            <a:pPr marL="457200" indent="-457200">
              <a:buNone/>
            </a:pPr>
            <a:r>
              <a:rPr lang="en-US" dirty="0"/>
              <a:t>Digital Literacies Librarian at University of California-Berkeley. (2018, December 12). (CLIR + DLF Job Board website.) Retrieved from </a:t>
            </a:r>
            <a:r>
              <a:rPr lang="en-US" dirty="0">
                <a:hlinkClick r:id="rId4"/>
              </a:rPr>
              <a:t>https://jobs.diglib.org/job/digital-literacies-librarian/</a:t>
            </a:r>
            <a:r>
              <a:rPr lang="en-US" dirty="0"/>
              <a:t>.</a:t>
            </a:r>
          </a:p>
          <a:p>
            <a:pPr marL="457200" indent="-457200">
              <a:buNone/>
            </a:pPr>
            <a:r>
              <a:rPr lang="en-US" dirty="0"/>
              <a:t>Digital Projects and User Experience Librarian (Part-Time) at Saint Leo University. (n.d.). (Indeed.com website.) Retrieved from </a:t>
            </a:r>
            <a:r>
              <a:rPr lang="en-US" dirty="0">
                <a:hlinkClick r:id="rId5"/>
              </a:rPr>
              <a:t>https://www.indeed.com/viewjob?jk=05674f22d54468a4&amp;tk=1dl7i7ll3p6ok802&amp;from=serp&amp;vjs=3</a:t>
            </a:r>
            <a:r>
              <a:rPr lang="en-US" dirty="0"/>
              <a:t>.</a:t>
            </a:r>
          </a:p>
        </p:txBody>
      </p:sp>
    </p:spTree>
    <p:extLst>
      <p:ext uri="{BB962C8B-B14F-4D97-AF65-F5344CB8AC3E}">
        <p14:creationId xmlns:p14="http://schemas.microsoft.com/office/powerpoint/2010/main" val="418205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1261872" y="365760"/>
            <a:ext cx="9692640" cy="1325562"/>
          </a:xfrm>
        </p:spPr>
        <p:txBody>
          <a:bodyPr>
            <a:normAutofit/>
          </a:bodyPr>
          <a:lstStyle/>
          <a:p>
            <a:r>
              <a:rPr lang="en-US" dirty="0"/>
              <a:t>References: Job listings </a:t>
            </a:r>
          </a:p>
        </p:txBody>
      </p:sp>
      <p:sp>
        <p:nvSpPr>
          <p:cNvPr id="4" name="Content Placeholder 3">
            <a:extLst>
              <a:ext uri="{FF2B5EF4-FFF2-40B4-BE49-F238E27FC236}">
                <a16:creationId xmlns:a16="http://schemas.microsoft.com/office/drawing/2014/main" id="{E1DF481D-5F64-4A5F-99C6-63917F465733}"/>
              </a:ext>
            </a:extLst>
          </p:cNvPr>
          <p:cNvSpPr>
            <a:spLocks noGrp="1"/>
          </p:cNvSpPr>
          <p:nvPr>
            <p:ph idx="1"/>
          </p:nvPr>
        </p:nvSpPr>
        <p:spPr>
          <a:xfrm>
            <a:off x="1261872" y="1828800"/>
            <a:ext cx="8595360" cy="4743450"/>
          </a:xfrm>
        </p:spPr>
        <p:txBody>
          <a:bodyPr>
            <a:noAutofit/>
          </a:bodyPr>
          <a:lstStyle/>
          <a:p>
            <a:pPr marL="457200" indent="-457200">
              <a:buNone/>
            </a:pPr>
            <a:r>
              <a:rPr lang="en-US" dirty="0"/>
              <a:t>Head, Assessment and User Experience. (n.d.). (Emory Libraries &amp; Information Technology website at Emory University.) Retrieved from </a:t>
            </a:r>
            <a:r>
              <a:rPr lang="en-US" dirty="0">
                <a:hlinkClick r:id="rId2"/>
              </a:rPr>
              <a:t>http://web.library.emory.edu/documents/pa_Head%20of%20Assessment%20and%20User%20Services.pdf</a:t>
            </a:r>
            <a:r>
              <a:rPr lang="en-US" dirty="0"/>
              <a:t>.</a:t>
            </a:r>
          </a:p>
          <a:p>
            <a:pPr marL="457200" indent="-457200">
              <a:buNone/>
            </a:pPr>
            <a:r>
              <a:rPr lang="en-US" dirty="0"/>
              <a:t>Librarian (25138) at The California State University. (2019, September 15). (LinkedIn.com website.) Retrieved from </a:t>
            </a:r>
            <a:r>
              <a:rPr lang="en-US" dirty="0">
                <a:hlinkClick r:id="rId3"/>
              </a:rPr>
              <a:t>https://www.linkedin.com/jobs/view/1502378846/</a:t>
            </a:r>
            <a:r>
              <a:rPr lang="en-US" dirty="0"/>
              <a:t>.</a:t>
            </a:r>
          </a:p>
          <a:p>
            <a:pPr marL="457200" indent="-457200">
              <a:buNone/>
            </a:pPr>
            <a:r>
              <a:rPr lang="en-US" dirty="0"/>
              <a:t>Librarian (Emphasis in User Experience and Technology)at Chabot - Las Positas Community College District. (2019, September 9). Retrieved from </a:t>
            </a:r>
            <a:r>
              <a:rPr lang="en-US" dirty="0">
                <a:hlinkClick r:id="rId4"/>
              </a:rPr>
              <a:t>https://www.indeed.com/viewjob?jk=27c9c7be8ae9f168&amp;tk=1dl7i1gqtp6ok802&amp;from=serp&amp;vjs=3</a:t>
            </a:r>
            <a:r>
              <a:rPr lang="en-US" dirty="0"/>
              <a:t>.</a:t>
            </a:r>
          </a:p>
          <a:p>
            <a:pPr marL="457200" indent="-457200">
              <a:buNone/>
            </a:pPr>
            <a:r>
              <a:rPr lang="en-US" dirty="0"/>
              <a:t>San Jose State University: Outreach and User Engagement Librarian. (2019, August 30). (ALA </a:t>
            </a:r>
            <a:r>
              <a:rPr lang="en-US" dirty="0" err="1"/>
              <a:t>JobLIST</a:t>
            </a:r>
            <a:r>
              <a:rPr lang="en-US" dirty="0"/>
              <a:t> website.) Retrieved from </a:t>
            </a:r>
            <a:r>
              <a:rPr lang="en-US" dirty="0">
                <a:hlinkClick r:id="rId5"/>
              </a:rPr>
              <a:t>https://joblist.ala.org/job/outreach-and-user-engagement-librarian/50410055/</a:t>
            </a:r>
            <a:r>
              <a:rPr lang="en-US" dirty="0"/>
              <a:t>.</a:t>
            </a:r>
          </a:p>
        </p:txBody>
      </p:sp>
    </p:spTree>
    <p:extLst>
      <p:ext uri="{BB962C8B-B14F-4D97-AF65-F5344CB8AC3E}">
        <p14:creationId xmlns:p14="http://schemas.microsoft.com/office/powerpoint/2010/main" val="103937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1261872" y="365760"/>
            <a:ext cx="9692640" cy="1325562"/>
          </a:xfrm>
        </p:spPr>
        <p:txBody>
          <a:bodyPr>
            <a:normAutofit/>
          </a:bodyPr>
          <a:lstStyle/>
          <a:p>
            <a:r>
              <a:rPr lang="en-US" dirty="0"/>
              <a:t>References: Job listings </a:t>
            </a:r>
          </a:p>
        </p:txBody>
      </p:sp>
      <p:sp>
        <p:nvSpPr>
          <p:cNvPr id="4" name="Content Placeholder 3">
            <a:extLst>
              <a:ext uri="{FF2B5EF4-FFF2-40B4-BE49-F238E27FC236}">
                <a16:creationId xmlns:a16="http://schemas.microsoft.com/office/drawing/2014/main" id="{E1DF481D-5F64-4A5F-99C6-63917F465733}"/>
              </a:ext>
            </a:extLst>
          </p:cNvPr>
          <p:cNvSpPr>
            <a:spLocks noGrp="1"/>
          </p:cNvSpPr>
          <p:nvPr>
            <p:ph idx="1"/>
          </p:nvPr>
        </p:nvSpPr>
        <p:spPr/>
        <p:txBody>
          <a:bodyPr>
            <a:noAutofit/>
          </a:bodyPr>
          <a:lstStyle/>
          <a:p>
            <a:pPr marL="457200" indent="-457200">
              <a:buNone/>
            </a:pPr>
            <a:r>
              <a:rPr lang="en-US" dirty="0"/>
              <a:t>Student Success Librarian at University of Florida, George A. </a:t>
            </a:r>
            <a:r>
              <a:rPr lang="en-US" dirty="0" err="1"/>
              <a:t>Smathers</a:t>
            </a:r>
            <a:r>
              <a:rPr lang="en-US" dirty="0"/>
              <a:t> Libraries. (2019, June 12). (CLIR + DLF Job Board website.) Retrieved from </a:t>
            </a:r>
            <a:r>
              <a:rPr lang="en-US" dirty="0">
                <a:hlinkClick r:id="rId2"/>
              </a:rPr>
              <a:t>https://jobs.diglib.org/job/student-success-librarian/</a:t>
            </a:r>
            <a:r>
              <a:rPr lang="en-US" dirty="0"/>
              <a:t>.</a:t>
            </a:r>
          </a:p>
          <a:p>
            <a:pPr marL="457200" indent="-457200">
              <a:buNone/>
            </a:pPr>
            <a:r>
              <a:rPr lang="en-US" dirty="0"/>
              <a:t>User Experience Analyst at NYU, Division of Libraries. (2019, March 14). (CLIR + DLF Job Board website.) Retrieved from </a:t>
            </a:r>
            <a:r>
              <a:rPr lang="en-US" dirty="0">
                <a:hlinkClick r:id="rId3"/>
              </a:rPr>
              <a:t>https://jobs.diglib.org/job/user-experience-analyst/</a:t>
            </a:r>
            <a:r>
              <a:rPr lang="en-US" dirty="0"/>
              <a:t>.</a:t>
            </a:r>
          </a:p>
          <a:p>
            <a:pPr marL="457200" indent="-457200">
              <a:buNone/>
            </a:pPr>
            <a:r>
              <a:rPr lang="en-US" dirty="0"/>
              <a:t>User Experience and Web Services Librarian at University of Massachusetts-Amherst. (2019, June 26). (Indeed.com website.) Retrieved from </a:t>
            </a:r>
            <a:r>
              <a:rPr lang="en-US" dirty="0">
                <a:hlinkClick r:id="rId4"/>
              </a:rPr>
              <a:t>https://www.indeed.com/viewjob?jk=2d63dabc7bf49b48&amp;tk=1dl7i1gqtp6ok802&amp;from=serp&amp;vjs=3</a:t>
            </a:r>
            <a:r>
              <a:rPr lang="en-US" dirty="0"/>
              <a:t>.</a:t>
            </a:r>
          </a:p>
          <a:p>
            <a:pPr marL="457200" indent="-457200">
              <a:buNone/>
            </a:pPr>
            <a:r>
              <a:rPr lang="en-US" dirty="0"/>
              <a:t>User Services Librarian at Texas Tech University School of Law Library. (2019, September 18), (Indeed.com website.) Retrieved from </a:t>
            </a:r>
            <a:r>
              <a:rPr lang="en-US" dirty="0">
                <a:hlinkClick r:id="rId5"/>
              </a:rPr>
              <a:t>https://www.indeed.com/viewjob?jk=8d4791c654e04e12&amp;tk=1dl883r1bpbcg803&amp;from=serp&amp;vjs=3</a:t>
            </a:r>
            <a:r>
              <a:rPr lang="en-US" dirty="0"/>
              <a:t>.</a:t>
            </a:r>
          </a:p>
        </p:txBody>
      </p:sp>
    </p:spTree>
    <p:extLst>
      <p:ext uri="{BB962C8B-B14F-4D97-AF65-F5344CB8AC3E}">
        <p14:creationId xmlns:p14="http://schemas.microsoft.com/office/powerpoint/2010/main" val="337171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1261872" y="365760"/>
            <a:ext cx="9692640" cy="1325562"/>
          </a:xfrm>
        </p:spPr>
        <p:txBody>
          <a:bodyPr>
            <a:normAutofit/>
          </a:bodyPr>
          <a:lstStyle/>
          <a:p>
            <a:r>
              <a:rPr lang="en-US" dirty="0"/>
              <a:t>References: Job listings </a:t>
            </a:r>
          </a:p>
        </p:txBody>
      </p:sp>
      <p:sp>
        <p:nvSpPr>
          <p:cNvPr id="4" name="Content Placeholder 3">
            <a:extLst>
              <a:ext uri="{FF2B5EF4-FFF2-40B4-BE49-F238E27FC236}">
                <a16:creationId xmlns:a16="http://schemas.microsoft.com/office/drawing/2014/main" id="{E1DF481D-5F64-4A5F-99C6-63917F465733}"/>
              </a:ext>
            </a:extLst>
          </p:cNvPr>
          <p:cNvSpPr>
            <a:spLocks noGrp="1"/>
          </p:cNvSpPr>
          <p:nvPr>
            <p:ph idx="1"/>
          </p:nvPr>
        </p:nvSpPr>
        <p:spPr/>
        <p:txBody>
          <a:bodyPr>
            <a:noAutofit/>
          </a:bodyPr>
          <a:lstStyle/>
          <a:p>
            <a:pPr marL="457200" indent="-457200">
              <a:buNone/>
            </a:pPr>
            <a:r>
              <a:rPr lang="en-US" dirty="0"/>
              <a:t>Web Content and User Experience Specialist, UNLV University Libraries at University of Nevada, Las Vegas. (n.d.) (Indeed.com website.) Retrieved from </a:t>
            </a:r>
            <a:r>
              <a:rPr lang="en-US" dirty="0">
                <a:hlinkClick r:id="rId2"/>
              </a:rPr>
              <a:t>https://www.indeed.com/viewjob?jk=9056aa58e0037c2f&amp;tk=1dl7i5juep6ok803&amp;from=serp&amp;vjs=3</a:t>
            </a:r>
            <a:r>
              <a:rPr lang="en-US" dirty="0"/>
              <a:t>.</a:t>
            </a:r>
          </a:p>
          <a:p>
            <a:pPr marL="457200" indent="-457200">
              <a:buNone/>
            </a:pPr>
            <a:r>
              <a:rPr lang="en-US" dirty="0"/>
              <a:t>Web and Discovery Services Librarian at University of Mary Washington. (2019, September 19), (LinkedIn.com website.) Retrieved from </a:t>
            </a:r>
            <a:r>
              <a:rPr lang="en-US" dirty="0">
                <a:hlinkClick r:id="rId3"/>
              </a:rPr>
              <a:t>https://www.linkedin.com/jobs/view/1448160673/</a:t>
            </a:r>
            <a:r>
              <a:rPr lang="en-US" dirty="0"/>
              <a:t>.</a:t>
            </a:r>
          </a:p>
          <a:p>
            <a:pPr marL="457200" indent="-457200">
              <a:buNone/>
            </a:pPr>
            <a:r>
              <a:rPr lang="en-US" dirty="0"/>
              <a:t>West Chester University: Tenure-Track Assistant Professor, Collection Strategist and User Experience Librarian. (2019, September 10). (ALA </a:t>
            </a:r>
            <a:r>
              <a:rPr lang="en-US" dirty="0" err="1"/>
              <a:t>JobLIST</a:t>
            </a:r>
            <a:r>
              <a:rPr lang="en-US" dirty="0"/>
              <a:t> website.) Retrieved from </a:t>
            </a:r>
            <a:r>
              <a:rPr lang="en-US" dirty="0">
                <a:hlinkClick r:id="rId4"/>
              </a:rPr>
              <a:t>https://joblist.ala.org/job/tenure-track-assistant-professor-collection-strategist-and-user-experience-librarian/50588475/</a:t>
            </a:r>
            <a:r>
              <a:rPr lang="en-US" dirty="0"/>
              <a:t>.</a:t>
            </a:r>
          </a:p>
          <a:p>
            <a:pPr marL="457200"/>
            <a:endParaRPr lang="en-US" dirty="0"/>
          </a:p>
        </p:txBody>
      </p:sp>
    </p:spTree>
    <p:extLst>
      <p:ext uri="{BB962C8B-B14F-4D97-AF65-F5344CB8AC3E}">
        <p14:creationId xmlns:p14="http://schemas.microsoft.com/office/powerpoint/2010/main" val="167279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BABA-6BFF-4FE1-92EC-96E5906F5BC4}"/>
              </a:ext>
            </a:extLst>
          </p:cNvPr>
          <p:cNvSpPr>
            <a:spLocks noGrp="1"/>
          </p:cNvSpPr>
          <p:nvPr>
            <p:ph type="title"/>
          </p:nvPr>
        </p:nvSpPr>
        <p:spPr>
          <a:xfrm>
            <a:off x="1261872" y="365760"/>
            <a:ext cx="9692640" cy="1325562"/>
          </a:xfrm>
        </p:spPr>
        <p:txBody>
          <a:bodyPr>
            <a:normAutofit/>
          </a:bodyPr>
          <a:lstStyle/>
          <a:p>
            <a:r>
              <a:rPr lang="en-US" dirty="0"/>
              <a:t>Introduction</a:t>
            </a:r>
          </a:p>
        </p:txBody>
      </p:sp>
      <p:graphicFrame>
        <p:nvGraphicFramePr>
          <p:cNvPr id="6" name="Content Placeholder 3">
            <a:extLst>
              <a:ext uri="{FF2B5EF4-FFF2-40B4-BE49-F238E27FC236}">
                <a16:creationId xmlns:a16="http://schemas.microsoft.com/office/drawing/2014/main" id="{72985B8A-91C6-4EC7-8CC3-96EEC6B923D2}"/>
              </a:ext>
            </a:extLst>
          </p:cNvPr>
          <p:cNvGraphicFramePr>
            <a:graphicFrameLocks noGrp="1"/>
          </p:cNvGraphicFramePr>
          <p:nvPr>
            <p:ph idx="1"/>
            <p:extLst>
              <p:ext uri="{D42A27DB-BD31-4B8C-83A1-F6EECF244321}">
                <p14:modId xmlns:p14="http://schemas.microsoft.com/office/powerpoint/2010/main" val="876527713"/>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09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E040-557C-40AC-93AB-80D0DE1A32EE}"/>
              </a:ext>
            </a:extLst>
          </p:cNvPr>
          <p:cNvSpPr>
            <a:spLocks noGrp="1"/>
          </p:cNvSpPr>
          <p:nvPr>
            <p:ph type="title"/>
          </p:nvPr>
        </p:nvSpPr>
        <p:spPr/>
        <p:txBody>
          <a:bodyPr/>
          <a:lstStyle/>
          <a:p>
            <a:r>
              <a:rPr lang="en-US" dirty="0"/>
              <a:t>Sources</a:t>
            </a:r>
          </a:p>
        </p:txBody>
      </p:sp>
      <p:graphicFrame>
        <p:nvGraphicFramePr>
          <p:cNvPr id="7" name="Content Placeholder 6">
            <a:extLst>
              <a:ext uri="{FF2B5EF4-FFF2-40B4-BE49-F238E27FC236}">
                <a16:creationId xmlns:a16="http://schemas.microsoft.com/office/drawing/2014/main" id="{6DD9C8F4-73F6-424B-B92B-8C8D299AE0DC}"/>
              </a:ext>
            </a:extLst>
          </p:cNvPr>
          <p:cNvGraphicFramePr>
            <a:graphicFrameLocks noGrp="1"/>
          </p:cNvGraphicFramePr>
          <p:nvPr>
            <p:ph idx="1"/>
            <p:extLst>
              <p:ext uri="{D42A27DB-BD31-4B8C-83A1-F6EECF244321}">
                <p14:modId xmlns:p14="http://schemas.microsoft.com/office/powerpoint/2010/main" val="1508092108"/>
              </p:ext>
            </p:extLst>
          </p:nvPr>
        </p:nvGraphicFramePr>
        <p:xfrm>
          <a:off x="4503738" y="685800"/>
          <a:ext cx="6080125"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8D1EFB64-8660-4082-B6B2-A6E6B1A3F1EF}"/>
              </a:ext>
            </a:extLst>
          </p:cNvPr>
          <p:cNvSpPr>
            <a:spLocks noGrp="1"/>
          </p:cNvSpPr>
          <p:nvPr>
            <p:ph type="body" sz="half" idx="2"/>
          </p:nvPr>
        </p:nvSpPr>
        <p:spPr/>
        <p:txBody>
          <a:bodyPr>
            <a:noAutofit/>
          </a:bodyPr>
          <a:lstStyle/>
          <a:p>
            <a:r>
              <a:rPr lang="en-US" sz="1800" dirty="0"/>
              <a:t>I searched job listings on four sites:</a:t>
            </a:r>
          </a:p>
          <a:p>
            <a:pPr marL="285750" indent="-285750">
              <a:buFont typeface="Arial" panose="020B0604020202020204" pitchFamily="34" charset="0"/>
              <a:buChar char="•"/>
            </a:pPr>
            <a:r>
              <a:rPr lang="en-US" sz="1800" dirty="0"/>
              <a:t>ALA </a:t>
            </a:r>
            <a:r>
              <a:rPr lang="en-US" sz="1800" dirty="0" err="1"/>
              <a:t>JobLIST</a:t>
            </a:r>
            <a:endParaRPr lang="en-US" sz="1800" dirty="0"/>
          </a:p>
          <a:p>
            <a:pPr marL="285750" indent="-285750">
              <a:buFont typeface="Arial" panose="020B0604020202020204" pitchFamily="34" charset="0"/>
              <a:buChar char="•"/>
            </a:pPr>
            <a:r>
              <a:rPr lang="en-US" sz="1800" dirty="0"/>
              <a:t>Digital Library Foundation (whose job board is shared with the Council on Library and Information Resources)</a:t>
            </a:r>
          </a:p>
          <a:p>
            <a:pPr marL="285750" indent="-285750">
              <a:buFont typeface="Arial" panose="020B0604020202020204" pitchFamily="34" charset="0"/>
              <a:buChar char="•"/>
            </a:pPr>
            <a:r>
              <a:rPr lang="en-US" sz="1800" dirty="0"/>
              <a:t>Indeed.com</a:t>
            </a:r>
          </a:p>
          <a:p>
            <a:pPr marL="285750" indent="-285750">
              <a:buFont typeface="Arial" panose="020B0604020202020204" pitchFamily="34" charset="0"/>
              <a:buChar char="•"/>
            </a:pPr>
            <a:r>
              <a:rPr lang="en-US" sz="1800" dirty="0"/>
              <a:t>LinkedIn</a:t>
            </a:r>
          </a:p>
        </p:txBody>
      </p:sp>
    </p:spTree>
    <p:extLst>
      <p:ext uri="{BB962C8B-B14F-4D97-AF65-F5344CB8AC3E}">
        <p14:creationId xmlns:p14="http://schemas.microsoft.com/office/powerpoint/2010/main" val="240826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2E4D-64BE-4B9D-8944-94A679980DA3}"/>
              </a:ext>
            </a:extLst>
          </p:cNvPr>
          <p:cNvSpPr>
            <a:spLocks noGrp="1"/>
          </p:cNvSpPr>
          <p:nvPr>
            <p:ph type="title"/>
          </p:nvPr>
        </p:nvSpPr>
        <p:spPr/>
        <p:txBody>
          <a:bodyPr/>
          <a:lstStyle/>
          <a:p>
            <a:r>
              <a:rPr lang="en-US" dirty="0"/>
              <a:t>Job titles: Common terms</a:t>
            </a:r>
          </a:p>
        </p:txBody>
      </p:sp>
      <p:sp>
        <p:nvSpPr>
          <p:cNvPr id="4" name="Text Placeholder 3">
            <a:extLst>
              <a:ext uri="{FF2B5EF4-FFF2-40B4-BE49-F238E27FC236}">
                <a16:creationId xmlns:a16="http://schemas.microsoft.com/office/drawing/2014/main" id="{C9CA5CDD-B8FB-4219-AF0A-D138E0143EA8}"/>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I was surprised to find that when I searched for “User Experience” positions, I often had to go into the 2</a:t>
            </a:r>
            <a:r>
              <a:rPr lang="en-US" baseline="30000" dirty="0"/>
              <a:t>nd</a:t>
            </a:r>
            <a:r>
              <a:rPr lang="en-US" dirty="0"/>
              <a:t> or 3</a:t>
            </a:r>
            <a:r>
              <a:rPr lang="en-US" baseline="30000" dirty="0"/>
              <a:t>rd</a:t>
            </a:r>
            <a:r>
              <a:rPr lang="en-US" dirty="0"/>
              <a:t> page of search results to find a “User Experience” position. </a:t>
            </a:r>
          </a:p>
          <a:p>
            <a:pPr marL="285750" indent="-285750">
              <a:buFont typeface="Arial" panose="020B0604020202020204" pitchFamily="34" charset="0"/>
              <a:buChar char="•"/>
            </a:pPr>
            <a:r>
              <a:rPr lang="en-US" dirty="0"/>
              <a:t>I broadened my search for related titles, and found that (like many fields), there are many related job titles. </a:t>
            </a:r>
          </a:p>
          <a:p>
            <a:pPr marL="285750" indent="-285750">
              <a:buFont typeface="Arial" panose="020B0604020202020204" pitchFamily="34" charset="0"/>
              <a:buChar char="•"/>
            </a:pPr>
            <a:r>
              <a:rPr lang="en-US" dirty="0"/>
              <a:t>About half of the titles I found included “User Experience” (7 instances); several also included the terms “Digital,” “Content” and “Web,” as well as “User Engagement” and “User Services.”</a:t>
            </a:r>
          </a:p>
        </p:txBody>
      </p:sp>
      <p:pic>
        <p:nvPicPr>
          <p:cNvPr id="6" name="Picture 5">
            <a:extLst>
              <a:ext uri="{FF2B5EF4-FFF2-40B4-BE49-F238E27FC236}">
                <a16:creationId xmlns:a16="http://schemas.microsoft.com/office/drawing/2014/main" id="{CB6C562C-881C-4A8C-A623-101FF5369FA1}"/>
              </a:ext>
            </a:extLst>
          </p:cNvPr>
          <p:cNvPicPr>
            <a:picLocks noChangeAspect="1"/>
          </p:cNvPicPr>
          <p:nvPr/>
        </p:nvPicPr>
        <p:blipFill rotWithShape="1">
          <a:blip r:embed="rId2"/>
          <a:srcRect l="14817" r="14451"/>
          <a:stretch/>
        </p:blipFill>
        <p:spPr>
          <a:xfrm>
            <a:off x="4532898" y="457200"/>
            <a:ext cx="6080274" cy="5981700"/>
          </a:xfrm>
          <a:prstGeom prst="rect">
            <a:avLst/>
          </a:prstGeom>
        </p:spPr>
      </p:pic>
    </p:spTree>
    <p:extLst>
      <p:ext uri="{BB962C8B-B14F-4D97-AF65-F5344CB8AC3E}">
        <p14:creationId xmlns:p14="http://schemas.microsoft.com/office/powerpoint/2010/main" val="214068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8E219-207D-4B3F-A177-A07493F07C27}"/>
              </a:ext>
            </a:extLst>
          </p:cNvPr>
          <p:cNvSpPr>
            <a:spLocks noGrp="1"/>
          </p:cNvSpPr>
          <p:nvPr>
            <p:ph type="title"/>
          </p:nvPr>
        </p:nvSpPr>
        <p:spPr>
          <a:xfrm>
            <a:off x="1261872" y="493085"/>
            <a:ext cx="9692640" cy="791708"/>
          </a:xfrm>
        </p:spPr>
        <p:txBody>
          <a:bodyPr/>
          <a:lstStyle/>
          <a:p>
            <a:r>
              <a:rPr lang="en-US" dirty="0"/>
              <a:t>Requirement of an MLS/MLIS</a:t>
            </a:r>
          </a:p>
        </p:txBody>
      </p:sp>
      <p:sp>
        <p:nvSpPr>
          <p:cNvPr id="6" name="Content Placeholder 5">
            <a:extLst>
              <a:ext uri="{FF2B5EF4-FFF2-40B4-BE49-F238E27FC236}">
                <a16:creationId xmlns:a16="http://schemas.microsoft.com/office/drawing/2014/main" id="{2CFF6432-77EB-4FD1-A01A-CEA98496B29E}"/>
              </a:ext>
            </a:extLst>
          </p:cNvPr>
          <p:cNvSpPr>
            <a:spLocks noGrp="1"/>
          </p:cNvSpPr>
          <p:nvPr>
            <p:ph idx="1"/>
          </p:nvPr>
        </p:nvSpPr>
        <p:spPr>
          <a:xfrm>
            <a:off x="8275897" y="1828800"/>
            <a:ext cx="2210765" cy="4351337"/>
          </a:xfrm>
        </p:spPr>
        <p:txBody>
          <a:bodyPr>
            <a:normAutofit/>
          </a:bodyPr>
          <a:lstStyle/>
          <a:p>
            <a:pPr marL="0" indent="0">
              <a:buNone/>
            </a:pPr>
            <a:r>
              <a:rPr lang="en-US" dirty="0"/>
              <a:t>All but one of the </a:t>
            </a:r>
            <a:br>
              <a:rPr lang="en-US" dirty="0"/>
            </a:br>
            <a:r>
              <a:rPr lang="en-US" dirty="0"/>
              <a:t>jobs requires the equivalent of an </a:t>
            </a:r>
            <a:br>
              <a:rPr lang="en-US" dirty="0"/>
            </a:br>
            <a:r>
              <a:rPr lang="en-US" dirty="0"/>
              <a:t>ALA-accredited MLS or MLIS.</a:t>
            </a:r>
          </a:p>
        </p:txBody>
      </p:sp>
      <p:pic>
        <p:nvPicPr>
          <p:cNvPr id="7" name="Picture 6">
            <a:extLst>
              <a:ext uri="{FF2B5EF4-FFF2-40B4-BE49-F238E27FC236}">
                <a16:creationId xmlns:a16="http://schemas.microsoft.com/office/drawing/2014/main" id="{23C25197-7F4A-496C-8305-3CB48913D941}"/>
              </a:ext>
            </a:extLst>
          </p:cNvPr>
          <p:cNvPicPr>
            <a:picLocks noChangeAspect="1"/>
          </p:cNvPicPr>
          <p:nvPr/>
        </p:nvPicPr>
        <p:blipFill rotWithShape="1">
          <a:blip r:embed="rId2"/>
          <a:srcRect l="44336" t="16707" b="17505"/>
          <a:stretch/>
        </p:blipFill>
        <p:spPr>
          <a:xfrm>
            <a:off x="949364" y="1572740"/>
            <a:ext cx="7078841" cy="4538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725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0DD28-DC6D-4C11-B1AC-5E7107382832}"/>
              </a:ext>
            </a:extLst>
          </p:cNvPr>
          <p:cNvSpPr>
            <a:spLocks noGrp="1"/>
          </p:cNvSpPr>
          <p:nvPr>
            <p:ph sz="half" idx="2"/>
          </p:nvPr>
        </p:nvSpPr>
        <p:spPr>
          <a:xfrm>
            <a:off x="7917084" y="1828800"/>
            <a:ext cx="2689956" cy="4351337"/>
          </a:xfrm>
        </p:spPr>
        <p:txBody>
          <a:bodyPr/>
          <a:lstStyle/>
          <a:p>
            <a:pPr marL="0" indent="0">
              <a:buNone/>
            </a:pPr>
            <a:r>
              <a:rPr lang="en-US" dirty="0"/>
              <a:t>Perhaps this is because the listing for the User Services Librarian at Texas Tech doesn’t list a requirement for any type of degree.</a:t>
            </a:r>
          </a:p>
        </p:txBody>
      </p:sp>
      <p:pic>
        <p:nvPicPr>
          <p:cNvPr id="2" name="Picture 1">
            <a:extLst>
              <a:ext uri="{FF2B5EF4-FFF2-40B4-BE49-F238E27FC236}">
                <a16:creationId xmlns:a16="http://schemas.microsoft.com/office/drawing/2014/main" id="{FD5AB3A5-9EE8-45B7-90C4-9730461D5C8F}"/>
              </a:ext>
            </a:extLst>
          </p:cNvPr>
          <p:cNvPicPr>
            <a:picLocks noChangeAspect="1"/>
          </p:cNvPicPr>
          <p:nvPr/>
        </p:nvPicPr>
        <p:blipFill rotWithShape="1">
          <a:blip r:embed="rId2"/>
          <a:srcRect l="13101" t="13041" r="44842" b="31007"/>
          <a:stretch/>
        </p:blipFill>
        <p:spPr>
          <a:xfrm>
            <a:off x="1203997" y="1469985"/>
            <a:ext cx="6500170" cy="4648173"/>
          </a:xfrm>
          <a:prstGeom prst="rect">
            <a:avLst/>
          </a:prstGeom>
          <a:ln>
            <a:noFill/>
          </a:ln>
          <a:effectLst>
            <a:outerShdw blurRad="292100" dist="139700" dir="2700000" algn="tl" rotWithShape="0">
              <a:srgbClr val="333333">
                <a:alpha val="65000"/>
              </a:srgbClr>
            </a:outerShdw>
          </a:effectLst>
        </p:spPr>
      </p:pic>
      <p:sp>
        <p:nvSpPr>
          <p:cNvPr id="9" name="Title 4">
            <a:extLst>
              <a:ext uri="{FF2B5EF4-FFF2-40B4-BE49-F238E27FC236}">
                <a16:creationId xmlns:a16="http://schemas.microsoft.com/office/drawing/2014/main" id="{3C02E7F5-363E-4A84-A555-3A34A9B38C83}"/>
              </a:ext>
            </a:extLst>
          </p:cNvPr>
          <p:cNvSpPr txBox="1">
            <a:spLocks/>
          </p:cNvSpPr>
          <p:nvPr/>
        </p:nvSpPr>
        <p:spPr>
          <a:xfrm>
            <a:off x="1261872" y="493085"/>
            <a:ext cx="9692640" cy="7917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t>Requirement of an MLS/MLIS</a:t>
            </a:r>
            <a:endParaRPr lang="en-US" dirty="0"/>
          </a:p>
        </p:txBody>
      </p:sp>
    </p:spTree>
    <p:extLst>
      <p:ext uri="{BB962C8B-B14F-4D97-AF65-F5344CB8AC3E}">
        <p14:creationId xmlns:p14="http://schemas.microsoft.com/office/powerpoint/2010/main" val="231155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11C2-5AE0-4E09-8299-3B11CE8DAF15}"/>
              </a:ext>
            </a:extLst>
          </p:cNvPr>
          <p:cNvSpPr>
            <a:spLocks noGrp="1"/>
          </p:cNvSpPr>
          <p:nvPr>
            <p:ph type="title"/>
          </p:nvPr>
        </p:nvSpPr>
        <p:spPr>
          <a:xfrm>
            <a:off x="1261872" y="567787"/>
            <a:ext cx="9692640" cy="756984"/>
          </a:xfrm>
        </p:spPr>
        <p:txBody>
          <a:bodyPr/>
          <a:lstStyle/>
          <a:p>
            <a:r>
              <a:rPr lang="en-US" dirty="0"/>
              <a:t>Job responsibilities</a:t>
            </a:r>
          </a:p>
        </p:txBody>
      </p:sp>
      <p:sp>
        <p:nvSpPr>
          <p:cNvPr id="8" name="Content Placeholder 7">
            <a:extLst>
              <a:ext uri="{FF2B5EF4-FFF2-40B4-BE49-F238E27FC236}">
                <a16:creationId xmlns:a16="http://schemas.microsoft.com/office/drawing/2014/main" id="{62D747A0-2616-4384-9C0E-34AE8FA22829}"/>
              </a:ext>
            </a:extLst>
          </p:cNvPr>
          <p:cNvSpPr>
            <a:spLocks noGrp="1"/>
          </p:cNvSpPr>
          <p:nvPr>
            <p:ph idx="1"/>
          </p:nvPr>
        </p:nvSpPr>
        <p:spPr>
          <a:xfrm>
            <a:off x="1261872" y="5745571"/>
            <a:ext cx="8595360" cy="636593"/>
          </a:xfrm>
        </p:spPr>
        <p:txBody>
          <a:bodyPr/>
          <a:lstStyle/>
          <a:p>
            <a:pPr marL="0" indent="0" algn="ctr">
              <a:buNone/>
            </a:pPr>
            <a:r>
              <a:rPr lang="en-US" dirty="0"/>
              <a:t>The job responsibilities in these 15 listings could be </a:t>
            </a:r>
            <a:br>
              <a:rPr lang="en-US" dirty="0"/>
            </a:br>
            <a:r>
              <a:rPr lang="en-US" dirty="0"/>
              <a:t>coded into 17 different categories.</a:t>
            </a:r>
          </a:p>
        </p:txBody>
      </p:sp>
      <p:graphicFrame>
        <p:nvGraphicFramePr>
          <p:cNvPr id="9" name="Content Placeholder 6">
            <a:extLst>
              <a:ext uri="{FF2B5EF4-FFF2-40B4-BE49-F238E27FC236}">
                <a16:creationId xmlns:a16="http://schemas.microsoft.com/office/drawing/2014/main" id="{C95292E5-DF8D-4388-AF6C-BA395C949799}"/>
              </a:ext>
            </a:extLst>
          </p:cNvPr>
          <p:cNvGraphicFramePr>
            <a:graphicFrameLocks/>
          </p:cNvGraphicFramePr>
          <p:nvPr>
            <p:extLst>
              <p:ext uri="{D42A27DB-BD31-4B8C-83A1-F6EECF244321}">
                <p14:modId xmlns:p14="http://schemas.microsoft.com/office/powerpoint/2010/main" val="2916390328"/>
              </p:ext>
            </p:extLst>
          </p:nvPr>
        </p:nvGraphicFramePr>
        <p:xfrm>
          <a:off x="1262063" y="1435394"/>
          <a:ext cx="8594725" cy="4275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63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BB9B1-EDD7-46A6-AE79-7D7174AFBEF1}"/>
              </a:ext>
            </a:extLst>
          </p:cNvPr>
          <p:cNvSpPr>
            <a:spLocks noGrp="1"/>
          </p:cNvSpPr>
          <p:nvPr>
            <p:ph type="title"/>
          </p:nvPr>
        </p:nvSpPr>
        <p:spPr>
          <a:xfrm>
            <a:off x="841248" y="457200"/>
            <a:ext cx="3007738" cy="1600197"/>
          </a:xfrm>
        </p:spPr>
        <p:txBody>
          <a:bodyPr/>
          <a:lstStyle/>
          <a:p>
            <a:r>
              <a:rPr lang="en-US" dirty="0"/>
              <a:t>Job responsibilities</a:t>
            </a:r>
          </a:p>
        </p:txBody>
      </p:sp>
      <p:sp>
        <p:nvSpPr>
          <p:cNvPr id="8" name="Text Placeholder 7">
            <a:extLst>
              <a:ext uri="{FF2B5EF4-FFF2-40B4-BE49-F238E27FC236}">
                <a16:creationId xmlns:a16="http://schemas.microsoft.com/office/drawing/2014/main" id="{E1CD1911-E177-45FD-B94D-A0914FBE4FA3}"/>
              </a:ext>
            </a:extLst>
          </p:cNvPr>
          <p:cNvSpPr>
            <a:spLocks noGrp="1"/>
          </p:cNvSpPr>
          <p:nvPr>
            <p:ph type="body" sz="half" idx="2"/>
          </p:nvPr>
        </p:nvSpPr>
        <p:spPr>
          <a:xfrm>
            <a:off x="841248" y="2099734"/>
            <a:ext cx="3007738" cy="3810001"/>
          </a:xfrm>
        </p:spPr>
        <p:txBody>
          <a:bodyPr/>
          <a:lstStyle/>
          <a:p>
            <a:r>
              <a:rPr lang="en-US" sz="1800" dirty="0"/>
              <a:t>11 of the job listings had at least one responsibility that correlated to user services, with 28 different instances in the responsibilities listed for these 15 jobs. </a:t>
            </a:r>
          </a:p>
          <a:p>
            <a:endParaRPr lang="en-US" dirty="0"/>
          </a:p>
          <a:p>
            <a:endParaRPr lang="en-US" dirty="0"/>
          </a:p>
        </p:txBody>
      </p:sp>
      <p:pic>
        <p:nvPicPr>
          <p:cNvPr id="7" name="Picture 6">
            <a:extLst>
              <a:ext uri="{FF2B5EF4-FFF2-40B4-BE49-F238E27FC236}">
                <a16:creationId xmlns:a16="http://schemas.microsoft.com/office/drawing/2014/main" id="{580C8B5D-29D6-4112-8663-8D107FEE4E58}"/>
              </a:ext>
            </a:extLst>
          </p:cNvPr>
          <p:cNvPicPr>
            <a:picLocks noChangeAspect="1"/>
          </p:cNvPicPr>
          <p:nvPr/>
        </p:nvPicPr>
        <p:blipFill>
          <a:blip r:embed="rId2"/>
          <a:stretch>
            <a:fillRect/>
          </a:stretch>
        </p:blipFill>
        <p:spPr>
          <a:xfrm>
            <a:off x="4154221" y="816902"/>
            <a:ext cx="6747920" cy="5224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03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BB9B1-EDD7-46A6-AE79-7D7174AFBEF1}"/>
              </a:ext>
            </a:extLst>
          </p:cNvPr>
          <p:cNvSpPr>
            <a:spLocks noGrp="1"/>
          </p:cNvSpPr>
          <p:nvPr>
            <p:ph type="title"/>
          </p:nvPr>
        </p:nvSpPr>
        <p:spPr/>
        <p:txBody>
          <a:bodyPr/>
          <a:lstStyle/>
          <a:p>
            <a:r>
              <a:rPr lang="en-US" dirty="0"/>
              <a:t>Job responsibilities</a:t>
            </a:r>
          </a:p>
        </p:txBody>
      </p:sp>
      <p:sp>
        <p:nvSpPr>
          <p:cNvPr id="8" name="Text Placeholder 7">
            <a:extLst>
              <a:ext uri="{FF2B5EF4-FFF2-40B4-BE49-F238E27FC236}">
                <a16:creationId xmlns:a16="http://schemas.microsoft.com/office/drawing/2014/main" id="{E1CD1911-E177-45FD-B94D-A0914FBE4FA3}"/>
              </a:ext>
            </a:extLst>
          </p:cNvPr>
          <p:cNvSpPr>
            <a:spLocks noGrp="1"/>
          </p:cNvSpPr>
          <p:nvPr>
            <p:ph idx="1"/>
          </p:nvPr>
        </p:nvSpPr>
        <p:spPr/>
        <p:txBody>
          <a:bodyPr>
            <a:normAutofit/>
          </a:bodyPr>
          <a:lstStyle/>
          <a:p>
            <a:r>
              <a:rPr lang="en-US" dirty="0"/>
              <a:t>The user services tasks included such responsibilities as:</a:t>
            </a:r>
          </a:p>
          <a:p>
            <a:pPr marL="560070" lvl="1" indent="-285750">
              <a:buFont typeface="Arial" panose="020B0604020202020204" pitchFamily="34" charset="0"/>
              <a:buChar char="•"/>
            </a:pPr>
            <a:r>
              <a:rPr lang="en-US" dirty="0"/>
              <a:t>“Reference and instructional services—providing in-person reference, virtual reference, individual research consultations” (Digital Literacies Librarian, 2018, Responsibilities).</a:t>
            </a:r>
          </a:p>
          <a:p>
            <a:pPr marL="560070" lvl="1" indent="-285750">
              <a:buFont typeface="Arial" panose="020B0604020202020204" pitchFamily="34" charset="0"/>
              <a:buChar char="•"/>
            </a:pPr>
            <a:r>
              <a:rPr lang="en-US" dirty="0"/>
              <a:t>“Lead a team and collaborate with colleagues to plan, develop, implement, promote, and assess library services” (Emory, Head of Assessment and User Services, n.d., Essential Responsibilities &amp; Duties: Assessment &amp; User Experience).</a:t>
            </a:r>
          </a:p>
          <a:p>
            <a:pPr marL="560070" lvl="1" indent="-285750">
              <a:buFont typeface="Arial" panose="020B0604020202020204" pitchFamily="34" charset="0"/>
              <a:buChar char="•"/>
            </a:pPr>
            <a:r>
              <a:rPr lang="en-US" dirty="0"/>
              <a:t>“Use skills and knowledge concerning usability to understand and improve the physical and digital library user experience” [Librarian (25138) at The California State University, 2019, Responsibilities].</a:t>
            </a:r>
          </a:p>
          <a:p>
            <a:pPr marL="560070" lvl="1" indent="-285750">
              <a:buFont typeface="Arial" panose="020B0604020202020204" pitchFamily="34" charset="0"/>
              <a:buChar char="•"/>
            </a:pPr>
            <a:r>
              <a:rPr lang="en-US" dirty="0"/>
              <a:t>“Develop enhancements to circulation, course reserves, reference, and instructional services” [Librarian (Emphasis in User Experience and Technology) at Chabot - Las Positas Community College District, 2019, Representative Duties].</a:t>
            </a:r>
          </a:p>
          <a:p>
            <a:pPr marL="560070" lvl="1" indent="-285750">
              <a:buFont typeface="Arial" panose="020B0604020202020204" pitchFamily="34" charset="0"/>
              <a:buChar char="•"/>
            </a:pPr>
            <a:r>
              <a:rPr lang="en-US" dirty="0"/>
              <a:t>“Recommends new initiatives to meet user needs regarding library resources, spaces, and services” (West Chester University: Tenure-Track Assistant Professor, Collection Strategist and User Experience Librarian, 2019, Responsibilities: Collection Strategy and User Experience).</a:t>
            </a:r>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56007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66479187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C17B96-44E1-4D27-8275-49488FA5EBD9}">
  <ds:schemaRefs>
    <ds:schemaRef ds:uri="71af3243-3dd4-4a8d-8c0d-dd76da1f02a5"/>
    <ds:schemaRef ds:uri="http://schemas.microsoft.com/office/2006/metadata/properties"/>
    <ds:schemaRef ds:uri="http://schemas.microsoft.com/office/2006/documentManagement/types"/>
    <ds:schemaRef ds:uri="16c05727-aa75-4e4a-9b5f-8a80a1165891"/>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274086-DBC4-4534-ADD1-A99867C70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Schoolbook</vt:lpstr>
      <vt:lpstr>Wingdings 2</vt:lpstr>
      <vt:lpstr>View</vt:lpstr>
      <vt:lpstr>Job Description Analysis Project  Deliverable 1</vt:lpstr>
      <vt:lpstr>Introduction</vt:lpstr>
      <vt:lpstr>Sources</vt:lpstr>
      <vt:lpstr>Job titles: Common terms</vt:lpstr>
      <vt:lpstr>Requirement of an MLS/MLIS</vt:lpstr>
      <vt:lpstr>PowerPoint Presentation</vt:lpstr>
      <vt:lpstr>Job responsibilities</vt:lpstr>
      <vt:lpstr>Job responsibilities</vt:lpstr>
      <vt:lpstr>Job responsibilities</vt:lpstr>
      <vt:lpstr>Job responsibilities</vt:lpstr>
      <vt:lpstr>Job locations</vt:lpstr>
      <vt:lpstr>Salary</vt:lpstr>
      <vt:lpstr>Themes across job descriptions</vt:lpstr>
      <vt:lpstr>Themes across job descriptions</vt:lpstr>
      <vt:lpstr>Conclusion</vt:lpstr>
      <vt:lpstr>References: Job listings </vt:lpstr>
      <vt:lpstr>References: Job listings </vt:lpstr>
      <vt:lpstr>References: Job listings </vt:lpstr>
      <vt:lpstr>References: Job listings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2019-09-21T10:29:45Z</dcterms:created>
  <dcterms:modified xsi:type="dcterms:W3CDTF">2019-09-22T14:42:34Z</dcterms:modified>
</cp:coreProperties>
</file>