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0" r:id="rId5"/>
    <p:sldId id="268" r:id="rId6"/>
    <p:sldId id="261" r:id="rId7"/>
    <p:sldId id="265" r:id="rId8"/>
    <p:sldId id="264" r:id="rId9"/>
    <p:sldId id="263" r:id="rId10"/>
    <p:sldId id="266" r:id="rId11"/>
    <p:sldId id="262" r:id="rId12"/>
    <p:sldId id="258" r:id="rId13"/>
    <p:sldId id="25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7"/>
    <p:restoredTop sz="94674"/>
  </p:normalViewPr>
  <p:slideViewPr>
    <p:cSldViewPr snapToGrid="0" snapToObjects="1">
      <p:cViewPr>
        <p:scale>
          <a:sx n="129" d="100"/>
          <a:sy n="129" d="100"/>
        </p:scale>
        <p:origin x="56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F23DB-7F45-024F-98CC-3FBEDC2E20C6}"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59457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F23DB-7F45-024F-98CC-3FBEDC2E20C6}"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41522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F23DB-7F45-024F-98CC-3FBEDC2E20C6}"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56884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F23DB-7F45-024F-98CC-3FBEDC2E20C6}"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53880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F23DB-7F45-024F-98CC-3FBEDC2E20C6}"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5264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F23DB-7F45-024F-98CC-3FBEDC2E20C6}" type="datetimeFigureOut">
              <a:rPr lang="en-US" smtClean="0"/>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15132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F23DB-7F45-024F-98CC-3FBEDC2E20C6}" type="datetimeFigureOut">
              <a:rPr lang="en-US" smtClean="0"/>
              <a:t>7/5/17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51625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F23DB-7F45-024F-98CC-3FBEDC2E20C6}" type="datetimeFigureOut">
              <a:rPr lang="en-US" smtClean="0"/>
              <a:t>7/5/17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64997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F23DB-7F45-024F-98CC-3FBEDC2E20C6}" type="datetimeFigureOut">
              <a:rPr lang="en-US" smtClean="0"/>
              <a:t>7/5/17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63049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F23DB-7F45-024F-98CC-3FBEDC2E20C6}" type="datetimeFigureOut">
              <a:rPr lang="en-US" smtClean="0"/>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1120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F23DB-7F45-024F-98CC-3FBEDC2E20C6}" type="datetimeFigureOut">
              <a:rPr lang="en-US" smtClean="0"/>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009EB-5EB7-BC42-9240-D3C7CA9C4EA1}" type="slidenum">
              <a:rPr lang="en-US" smtClean="0"/>
              <a:t>‹#›</a:t>
            </a:fld>
            <a:endParaRPr lang="en-US"/>
          </a:p>
        </p:txBody>
      </p:sp>
    </p:spTree>
    <p:extLst>
      <p:ext uri="{BB962C8B-B14F-4D97-AF65-F5344CB8AC3E}">
        <p14:creationId xmlns:p14="http://schemas.microsoft.com/office/powerpoint/2010/main" val="1396585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F23DB-7F45-024F-98CC-3FBEDC2E20C6}" type="datetimeFigureOut">
              <a:rPr lang="en-US" smtClean="0"/>
              <a:t>7/5/17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009EB-5EB7-BC42-9240-D3C7CA9C4EA1}" type="slidenum">
              <a:rPr lang="en-US" smtClean="0"/>
              <a:t>‹#›</a:t>
            </a:fld>
            <a:endParaRPr lang="en-US"/>
          </a:p>
        </p:txBody>
      </p:sp>
    </p:spTree>
    <p:extLst>
      <p:ext uri="{BB962C8B-B14F-4D97-AF65-F5344CB8AC3E}">
        <p14:creationId xmlns:p14="http://schemas.microsoft.com/office/powerpoint/2010/main" val="146795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hyperlink" Target="https://www.netflix.com/title/8009737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tflix.com/title/80097374" TargetMode="External"/><Relationship Id="rId4" Type="http://schemas.openxmlformats.org/officeDocument/2006/relationships/hyperlink" Target="https://www.kanopystreaming.com/" TargetMode="External"/><Relationship Id="rId5" Type="http://schemas.openxmlformats.org/officeDocument/2006/relationships/hyperlink" Target="https://www.kanopystreaming.com/product/name-love" TargetMode="External"/><Relationship Id="rId6" Type="http://schemas.openxmlformats.org/officeDocument/2006/relationships/hyperlink" Target="https://www.kanopystreaming.com/product/seeking-asian-female" TargetMode="External"/><Relationship Id="rId7" Type="http://schemas.openxmlformats.org/officeDocument/2006/relationships/hyperlink" Target="https://www.kanopystreaming.com/product/leaving-home" TargetMode="External"/><Relationship Id="rId8" Type="http://schemas.openxmlformats.org/officeDocument/2006/relationships/hyperlink" Target="https://www.kanopystreaming.com/product/having-it-all" TargetMode="External"/><Relationship Id="rId1" Type="http://schemas.openxmlformats.org/officeDocument/2006/relationships/slideLayout" Target="../slideLayouts/slideLayout4.xml"/><Relationship Id="rId2" Type="http://schemas.openxmlformats.org/officeDocument/2006/relationships/hyperlink" Target="http://influencefilmclub.com/film/sonita/?gclid=Cj0KEQjw-ezKBRCGwqyK0rHzmvkBEiQAu-_-LDF29m3_8Jn4-pcvft_OgAx0uLpVZ1icQRr6gu9azkYaAthy8P8HA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livescience.com/21478-what-is-culture-definition-of-culture.html" TargetMode="External"/><Relationship Id="rId4" Type="http://schemas.openxmlformats.org/officeDocument/2006/relationships/hyperlink" Target="https://en.wikipedia.org/wiki/Culture" TargetMode="External"/><Relationship Id="rId1" Type="http://schemas.openxmlformats.org/officeDocument/2006/relationships/slideLayout" Target="../slideLayouts/slideLayout6.xml"/><Relationship Id="rId2" Type="http://schemas.openxmlformats.org/officeDocument/2006/relationships/hyperlink" Target="https://www.tamu.edu/faculty/choudhury/cultur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tionary.org/wiki/overdetermine#English" TargetMode="External"/><Relationship Id="rId3" Type="http://schemas.openxmlformats.org/officeDocument/2006/relationships/hyperlink" Target="http://www.socialjudgments.com/docs/Uhlmann_Nosek_2012.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https/www.youtube.com/watch?v=gRdfX7ut8gwbe.com/watch?v=gRdfX7ut8gw" TargetMode="Externa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https/www.youtube.com/watch?v=gRdfX7ut8gwbe.com/watch?v=gRdfX7ut8gw" TargetMode="Externa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https/www.youtube.com/watch?v=gRdfX7ut8gwbe.com/watch?v=gRdfX7ut8gw" TargetMode="Externa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887521" y="5084957"/>
            <a:ext cx="3049461" cy="1527324"/>
          </a:xfrm>
        </p:spPr>
        <p:txBody>
          <a:bodyPr>
            <a:noAutofit/>
          </a:bodyPr>
          <a:lstStyle/>
          <a:p>
            <a:pPr marL="0" indent="0" algn="r">
              <a:lnSpc>
                <a:spcPts val="1600"/>
              </a:lnSpc>
              <a:buNone/>
            </a:pPr>
            <a:endParaRPr lang="en-US" sz="2000" b="1" dirty="0" smtClean="0">
              <a:latin typeface="Papyrus" charset="0"/>
              <a:ea typeface="Papyrus" charset="0"/>
              <a:cs typeface="Papyrus" charset="0"/>
            </a:endParaRPr>
          </a:p>
          <a:p>
            <a:pPr marL="0" indent="0" algn="r">
              <a:lnSpc>
                <a:spcPts val="1600"/>
              </a:lnSpc>
              <a:buNone/>
            </a:pPr>
            <a:r>
              <a:rPr lang="en-US" sz="2000" b="1" dirty="0" smtClean="0">
                <a:latin typeface="Papyrus" charset="0"/>
                <a:ea typeface="Papyrus" charset="0"/>
                <a:cs typeface="Papyrus" charset="0"/>
              </a:rPr>
              <a:t>Global Gender Regimes</a:t>
            </a:r>
          </a:p>
          <a:p>
            <a:pPr marL="0" indent="0" algn="r">
              <a:lnSpc>
                <a:spcPts val="1600"/>
              </a:lnSpc>
              <a:buNone/>
            </a:pPr>
            <a:r>
              <a:rPr lang="en-US" sz="2000" b="1" dirty="0" smtClean="0">
                <a:latin typeface="Papyrus" charset="0"/>
                <a:ea typeface="Papyrus" charset="0"/>
                <a:cs typeface="Papyrus" charset="0"/>
              </a:rPr>
              <a:t>Professor Laura Brunell </a:t>
            </a:r>
          </a:p>
          <a:p>
            <a:pPr marL="0" indent="0" algn="r">
              <a:lnSpc>
                <a:spcPts val="1600"/>
              </a:lnSpc>
              <a:buNone/>
            </a:pPr>
            <a:r>
              <a:rPr lang="en-US" sz="2000" b="1" dirty="0" smtClean="0">
                <a:latin typeface="Papyrus" charset="0"/>
                <a:ea typeface="Papyrus" charset="0"/>
                <a:cs typeface="Papyrus" charset="0"/>
              </a:rPr>
              <a:t>Gonzaga University</a:t>
            </a:r>
          </a:p>
          <a:p>
            <a:endParaRPr lang="en-US" dirty="0"/>
          </a:p>
        </p:txBody>
      </p:sp>
      <p:pic>
        <p:nvPicPr>
          <p:cNvPr id="4" name="Picture 3"/>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703" y="893349"/>
            <a:ext cx="7193280" cy="5394960"/>
          </a:xfrm>
          <a:prstGeom prst="rect">
            <a:avLst/>
          </a:prstGeom>
        </p:spPr>
      </p:pic>
      <p:sp>
        <p:nvSpPr>
          <p:cNvPr id="3" name="TextBox 2"/>
          <p:cNvSpPr txBox="1"/>
          <p:nvPr/>
        </p:nvSpPr>
        <p:spPr>
          <a:xfrm rot="10800000" flipH="1" flipV="1">
            <a:off x="627357" y="308573"/>
            <a:ext cx="7589521" cy="584775"/>
          </a:xfrm>
          <a:prstGeom prst="rect">
            <a:avLst/>
          </a:prstGeom>
          <a:noFill/>
        </p:spPr>
        <p:txBody>
          <a:bodyPr wrap="square" rtlCol="0">
            <a:spAutoFit/>
          </a:bodyPr>
          <a:lstStyle/>
          <a:p>
            <a:r>
              <a:rPr lang="en-US" sz="3200" b="1" dirty="0">
                <a:latin typeface="Papyrus" charset="0"/>
                <a:ea typeface="Papyrus" charset="0"/>
                <a:cs typeface="Papyrus" charset="0"/>
              </a:rPr>
              <a:t>A Lecture on Culture</a:t>
            </a:r>
          </a:p>
        </p:txBody>
      </p:sp>
    </p:spTree>
    <p:extLst>
      <p:ext uri="{BB962C8B-B14F-4D97-AF65-F5344CB8AC3E}">
        <p14:creationId xmlns:p14="http://schemas.microsoft.com/office/powerpoint/2010/main" val="78188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5408" y="3236588"/>
            <a:ext cx="4492202" cy="3362644"/>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2510" y="99662"/>
            <a:ext cx="4449929" cy="28714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904" y="99662"/>
            <a:ext cx="3031076" cy="29796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444097"/>
            <a:ext cx="3664900" cy="3231021"/>
          </a:xfrm>
          <a:prstGeom prst="rect">
            <a:avLst/>
          </a:prstGeom>
        </p:spPr>
      </p:pic>
    </p:spTree>
    <p:extLst>
      <p:ext uri="{BB962C8B-B14F-4D97-AF65-F5344CB8AC3E}">
        <p14:creationId xmlns:p14="http://schemas.microsoft.com/office/powerpoint/2010/main" val="161305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thoughts on culture…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0850" y="2128044"/>
            <a:ext cx="3416300" cy="3746500"/>
          </a:xfrm>
        </p:spPr>
      </p:pic>
      <p:sp>
        <p:nvSpPr>
          <p:cNvPr id="4" name="Content Placeholder 3"/>
          <p:cNvSpPr>
            <a:spLocks noGrp="1"/>
          </p:cNvSpPr>
          <p:nvPr>
            <p:ph sz="half" idx="2"/>
          </p:nvPr>
        </p:nvSpPr>
        <p:spPr/>
        <p:txBody>
          <a:bodyPr>
            <a:normAutofit fontScale="47500" lnSpcReduction="20000"/>
          </a:bodyPr>
          <a:lstStyle/>
          <a:p>
            <a:pPr lvl="1"/>
            <a:endParaRPr lang="en-US" sz="3200" dirty="0"/>
          </a:p>
          <a:p>
            <a:pPr lvl="1"/>
            <a:r>
              <a:rPr lang="en-US" sz="3200" dirty="0"/>
              <a:t>We tend to think that religion ”causes” or ”creates” customs – could it be the other </a:t>
            </a:r>
            <a:r>
              <a:rPr lang="en-US" sz="3200" dirty="0" smtClean="0"/>
              <a:t>way:  that customs and rituals start first and become institutionalized as religion only over time AND with sanction of the politically powerful?</a:t>
            </a:r>
            <a:endParaRPr lang="en-US" sz="3200" dirty="0"/>
          </a:p>
          <a:p>
            <a:pPr lvl="1"/>
            <a:endParaRPr lang="en-US" sz="3200" dirty="0"/>
          </a:p>
          <a:p>
            <a:pPr lvl="1"/>
            <a:r>
              <a:rPr lang="en-US" sz="3200" dirty="0"/>
              <a:t>C</a:t>
            </a:r>
            <a:r>
              <a:rPr lang="en-US" sz="3200" dirty="0" smtClean="0"/>
              <a:t>ould </a:t>
            </a:r>
            <a:r>
              <a:rPr lang="en-US" sz="3200" dirty="0"/>
              <a:t>it </a:t>
            </a:r>
            <a:r>
              <a:rPr lang="en-US" sz="3200" dirty="0" smtClean="0"/>
              <a:t>also be </a:t>
            </a:r>
            <a:r>
              <a:rPr lang="en-US" sz="3200" dirty="0"/>
              <a:t>that </a:t>
            </a:r>
            <a:r>
              <a:rPr lang="en-US" sz="3200" dirty="0" smtClean="0"/>
              <a:t>economics, i.e., the systems through which survival and wealth depend create and sustain “cultural” traditions and </a:t>
            </a:r>
            <a:r>
              <a:rPr lang="en-US" sz="3200" dirty="0"/>
              <a:t>customs?</a:t>
            </a:r>
          </a:p>
          <a:p>
            <a:pPr lvl="1"/>
            <a:endParaRPr lang="en-US" sz="3200" dirty="0"/>
          </a:p>
          <a:p>
            <a:pPr lvl="1"/>
            <a:r>
              <a:rPr lang="en-US" sz="3200" dirty="0"/>
              <a:t>Think about this in terms of marriage, marriage customs</a:t>
            </a:r>
          </a:p>
          <a:p>
            <a:pPr lvl="2"/>
            <a:r>
              <a:rPr lang="en-US" sz="2800" dirty="0"/>
              <a:t>Bride price, </a:t>
            </a:r>
            <a:r>
              <a:rPr lang="en-US" sz="2800" dirty="0" smtClean="0"/>
              <a:t>bride kidnapping, dowry</a:t>
            </a:r>
            <a:r>
              <a:rPr lang="en-US" sz="2800" dirty="0"/>
              <a:t>, </a:t>
            </a:r>
            <a:r>
              <a:rPr lang="en-US" sz="2800" dirty="0" smtClean="0"/>
              <a:t>arranged marriages, matchmaking, </a:t>
            </a:r>
            <a:r>
              <a:rPr lang="en-US" sz="2800" dirty="0" err="1" smtClean="0"/>
              <a:t>hypergyny</a:t>
            </a:r>
            <a:r>
              <a:rPr lang="en-US" sz="2800" dirty="0" smtClean="0"/>
              <a:t>, Levirate marriage, polygamy; child marriage.</a:t>
            </a:r>
          </a:p>
          <a:p>
            <a:pPr lvl="2"/>
            <a:r>
              <a:rPr lang="en-US" sz="2800" dirty="0" smtClean="0"/>
              <a:t>How did this practices emerge?</a:t>
            </a:r>
          </a:p>
          <a:p>
            <a:pPr lvl="2"/>
            <a:r>
              <a:rPr lang="en-US" sz="2800" dirty="0" smtClean="0"/>
              <a:t>What sustained them over time?</a:t>
            </a:r>
          </a:p>
          <a:p>
            <a:pPr lvl="2"/>
            <a:r>
              <a:rPr lang="en-US" sz="2800" dirty="0" smtClean="0"/>
              <a:t>What caused them to die out?</a:t>
            </a:r>
          </a:p>
          <a:p>
            <a:pPr lvl="2"/>
            <a:endParaRPr lang="en-US" sz="2800" dirty="0" smtClean="0">
              <a:hlinkClick r:id="rId3"/>
            </a:endParaRPr>
          </a:p>
          <a:p>
            <a:endParaRPr lang="en-US" sz="3200" dirty="0"/>
          </a:p>
          <a:p>
            <a:endParaRPr lang="en-US" dirty="0"/>
          </a:p>
        </p:txBody>
      </p:sp>
    </p:spTree>
    <p:extLst>
      <p:ext uri="{BB962C8B-B14F-4D97-AF65-F5344CB8AC3E}">
        <p14:creationId xmlns:p14="http://schemas.microsoft.com/office/powerpoint/2010/main" val="4276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linds(horizontal)">
                                      <p:cBhvr>
                                        <p:cTn id="13" dur="500"/>
                                        <p:tgtEl>
                                          <p:spTgt spid="4">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blinds(horizontal)">
                                      <p:cBhvr>
                                        <p:cTn id="19" dur="500"/>
                                        <p:tgtEl>
                                          <p:spTgt spid="4">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linds(horizontal)">
                                      <p:cBhvr>
                                        <p:cTn id="22" dur="500"/>
                                        <p:tgtEl>
                                          <p:spTgt spid="4">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blinds(horizontal)">
                                      <p:cBhvr>
                                        <p:cTn id="2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Regime</a:t>
            </a:r>
            <a:endParaRPr lang="en-US" dirty="0"/>
          </a:p>
        </p:txBody>
      </p:sp>
      <p:sp>
        <p:nvSpPr>
          <p:cNvPr id="3" name="Rectangle 10"/>
          <p:cNvSpPr>
            <a:spLocks noChangeArrowheads="1"/>
          </p:cNvSpPr>
          <p:nvPr/>
        </p:nvSpPr>
        <p:spPr bwMode="auto">
          <a:xfrm>
            <a:off x="3522133" y="541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
          <p:cNvGrpSpPr>
            <a:grpSpLocks noChangeAspect="1"/>
          </p:cNvGrpSpPr>
          <p:nvPr/>
        </p:nvGrpSpPr>
        <p:grpSpPr bwMode="auto">
          <a:xfrm>
            <a:off x="3522133" y="541867"/>
            <a:ext cx="6553200" cy="6934200"/>
            <a:chOff x="1356" y="2947"/>
            <a:chExt cx="10320" cy="10921"/>
          </a:xfrm>
        </p:grpSpPr>
        <p:sp>
          <p:nvSpPr>
            <p:cNvPr id="5" name="AutoShape 9"/>
            <p:cNvSpPr>
              <a:spLocks noChangeAspect="1" noChangeArrowheads="1" noTextEdit="1"/>
            </p:cNvSpPr>
            <p:nvPr/>
          </p:nvSpPr>
          <p:spPr bwMode="auto">
            <a:xfrm>
              <a:off x="1356" y="2947"/>
              <a:ext cx="10320" cy="10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_s1028"/>
            <p:cNvSpPr>
              <a:spLocks noChangeArrowheads="1" noTextEdit="1"/>
            </p:cNvSpPr>
            <p:nvPr/>
          </p:nvSpPr>
          <p:spPr bwMode="auto">
            <a:xfrm>
              <a:off x="4896" y="5554"/>
              <a:ext cx="3240" cy="3239"/>
            </a:xfrm>
            <a:prstGeom prst="ellipse">
              <a:avLst/>
            </a:prstGeom>
            <a:solidFill>
              <a:srgbClr val="333399">
                <a:alpha val="50000"/>
              </a:srgbClr>
            </a:solidFill>
            <a:ln w="4670">
              <a:solidFill>
                <a:srgbClr val="33339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7" name="_s1029"/>
            <p:cNvSpPr>
              <a:spLocks noChangeArrowheads="1"/>
            </p:cNvSpPr>
            <p:nvPr/>
          </p:nvSpPr>
          <p:spPr bwMode="auto">
            <a:xfrm>
              <a:off x="5685" y="4421"/>
              <a:ext cx="2231"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x-none" smtClean="0">
                  <a:latin typeface="Arial" charset="0"/>
                </a:rPr>
                <a:t>CULTURE</a:t>
              </a:r>
              <a:endParaRPr kumimoji="0" lang="x-none" altLang="x-none" sz="1800" b="0" i="0" u="none" strike="noStrike" cap="none" normalizeH="0" baseline="0" dirty="0">
                <a:ln>
                  <a:noFill/>
                </a:ln>
                <a:solidFill>
                  <a:schemeClr val="tx1"/>
                </a:solidFill>
                <a:effectLst/>
                <a:latin typeface="Arial" charset="0"/>
              </a:endParaRPr>
            </a:p>
          </p:txBody>
        </p:sp>
        <p:sp>
          <p:nvSpPr>
            <p:cNvPr id="8" name="_s1030"/>
            <p:cNvSpPr>
              <a:spLocks noChangeArrowheads="1" noTextEdit="1"/>
            </p:cNvSpPr>
            <p:nvPr/>
          </p:nvSpPr>
          <p:spPr bwMode="auto">
            <a:xfrm>
              <a:off x="5964" y="7405"/>
              <a:ext cx="3240" cy="3239"/>
            </a:xfrm>
            <a:prstGeom prst="ellipse">
              <a:avLst/>
            </a:prstGeom>
            <a:solidFill>
              <a:srgbClr val="009999">
                <a:alpha val="50000"/>
              </a:srgbClr>
            </a:solidFill>
            <a:ln w="4670">
              <a:solidFill>
                <a:srgbClr val="00999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9" name="_s1031"/>
            <p:cNvSpPr>
              <a:spLocks noChangeArrowheads="1"/>
            </p:cNvSpPr>
            <p:nvPr/>
          </p:nvSpPr>
          <p:spPr bwMode="auto">
            <a:xfrm>
              <a:off x="9267" y="9995"/>
              <a:ext cx="1662"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State</a:t>
              </a:r>
            </a:p>
          </p:txBody>
        </p:sp>
        <p:sp>
          <p:nvSpPr>
            <p:cNvPr id="10" name="_s1032"/>
            <p:cNvSpPr>
              <a:spLocks noChangeArrowheads="1" noTextEdit="1"/>
            </p:cNvSpPr>
            <p:nvPr/>
          </p:nvSpPr>
          <p:spPr bwMode="auto">
            <a:xfrm>
              <a:off x="3827" y="7404"/>
              <a:ext cx="3240" cy="3239"/>
            </a:xfrm>
            <a:prstGeom prst="ellipse">
              <a:avLst/>
            </a:prstGeom>
            <a:solidFill>
              <a:srgbClr val="99CC00">
                <a:alpha val="50000"/>
              </a:srgbClr>
            </a:solidFill>
            <a:ln w="4670">
              <a:solidFill>
                <a:srgbClr val="99CC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1" name="_s1033"/>
            <p:cNvSpPr>
              <a:spLocks noChangeArrowheads="1"/>
            </p:cNvSpPr>
            <p:nvPr/>
          </p:nvSpPr>
          <p:spPr bwMode="auto">
            <a:xfrm>
              <a:off x="2103" y="9995"/>
              <a:ext cx="2133"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Economy</a:t>
              </a:r>
            </a:p>
          </p:txBody>
        </p:sp>
        <p:sp>
          <p:nvSpPr>
            <p:cNvPr id="12" name="Text Box 2"/>
            <p:cNvSpPr txBox="1">
              <a:spLocks noChangeArrowheads="1"/>
            </p:cNvSpPr>
            <p:nvPr/>
          </p:nvSpPr>
          <p:spPr bwMode="auto">
            <a:xfrm>
              <a:off x="5143" y="7837"/>
              <a:ext cx="256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Gender Regime</a:t>
              </a:r>
            </a:p>
          </p:txBody>
        </p:sp>
      </p:grpSp>
    </p:spTree>
    <p:extLst>
      <p:ext uri="{BB962C8B-B14F-4D97-AF65-F5344CB8AC3E}">
        <p14:creationId xmlns:p14="http://schemas.microsoft.com/office/powerpoint/2010/main" val="1755344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Model</a:t>
            </a:r>
            <a:endParaRPr lang="en-US" sz="7200" dirty="0"/>
          </a:p>
        </p:txBody>
      </p:sp>
      <p:sp>
        <p:nvSpPr>
          <p:cNvPr id="3" name="Right Arrow 2"/>
          <p:cNvSpPr/>
          <p:nvPr/>
        </p:nvSpPr>
        <p:spPr>
          <a:xfrm>
            <a:off x="2952258" y="17197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865608" y="17851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a:off x="10425488" y="1962101"/>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27759" y="1540934"/>
            <a:ext cx="2524499" cy="769441"/>
          </a:xfrm>
          <a:prstGeom prst="rect">
            <a:avLst/>
          </a:prstGeom>
          <a:noFill/>
        </p:spPr>
        <p:txBody>
          <a:bodyPr wrap="square" rtlCol="0">
            <a:spAutoFit/>
          </a:bodyPr>
          <a:lstStyle/>
          <a:p>
            <a:r>
              <a:rPr lang="en-US" sz="4400" dirty="0" smtClean="0"/>
              <a:t>Culture</a:t>
            </a:r>
            <a:endParaRPr lang="en-US" sz="4400" dirty="0"/>
          </a:p>
        </p:txBody>
      </p:sp>
      <p:sp>
        <p:nvSpPr>
          <p:cNvPr id="11" name="TextBox 10"/>
          <p:cNvSpPr txBox="1"/>
          <p:nvPr/>
        </p:nvSpPr>
        <p:spPr>
          <a:xfrm>
            <a:off x="4341108" y="1587100"/>
            <a:ext cx="2114058" cy="769441"/>
          </a:xfrm>
          <a:prstGeom prst="rect">
            <a:avLst/>
          </a:prstGeom>
          <a:noFill/>
        </p:spPr>
        <p:txBody>
          <a:bodyPr wrap="square" rtlCol="0">
            <a:spAutoFit/>
          </a:bodyPr>
          <a:lstStyle/>
          <a:p>
            <a:r>
              <a:rPr lang="en-US" sz="4400" dirty="0" smtClean="0"/>
              <a:t>Norms</a:t>
            </a:r>
            <a:endParaRPr lang="en-US" sz="4400" dirty="0"/>
          </a:p>
        </p:txBody>
      </p:sp>
      <p:sp>
        <p:nvSpPr>
          <p:cNvPr id="13" name="TextBox 12"/>
          <p:cNvSpPr txBox="1"/>
          <p:nvPr/>
        </p:nvSpPr>
        <p:spPr>
          <a:xfrm>
            <a:off x="6095999" y="3397113"/>
            <a:ext cx="3709177" cy="2123658"/>
          </a:xfrm>
          <a:prstGeom prst="rect">
            <a:avLst/>
          </a:prstGeom>
          <a:noFill/>
        </p:spPr>
        <p:txBody>
          <a:bodyPr wrap="square" rtlCol="0">
            <a:spAutoFit/>
          </a:bodyPr>
          <a:lstStyle/>
          <a:p>
            <a:r>
              <a:rPr lang="en-US" sz="4400" dirty="0" smtClean="0"/>
              <a:t>Economic and Political Structures</a:t>
            </a:r>
            <a:endParaRPr lang="en-US" sz="4400" dirty="0"/>
          </a:p>
        </p:txBody>
      </p:sp>
      <p:cxnSp>
        <p:nvCxnSpPr>
          <p:cNvPr id="16" name="Straight Arrow Connector 15"/>
          <p:cNvCxnSpPr/>
          <p:nvPr/>
        </p:nvCxnSpPr>
        <p:spPr>
          <a:xfrm>
            <a:off x="1805532" y="2748613"/>
            <a:ext cx="3271859" cy="1297001"/>
          </a:xfrm>
          <a:prstGeom prst="straightConnector1">
            <a:avLst/>
          </a:prstGeom>
          <a:ln w="2159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395880" y="1690688"/>
            <a:ext cx="1409297" cy="769441"/>
          </a:xfrm>
          <a:prstGeom prst="rect">
            <a:avLst/>
          </a:prstGeom>
        </p:spPr>
        <p:txBody>
          <a:bodyPr wrap="none">
            <a:spAutoFit/>
          </a:bodyPr>
          <a:lstStyle/>
          <a:p>
            <a:r>
              <a:rPr lang="en-US" sz="4400" dirty="0" smtClean="0"/>
              <a:t>Roles</a:t>
            </a:r>
            <a:endParaRPr lang="en-US" sz="4400" dirty="0"/>
          </a:p>
        </p:txBody>
      </p:sp>
    </p:spTree>
    <p:extLst>
      <p:ext uri="{BB962C8B-B14F-4D97-AF65-F5344CB8AC3E}">
        <p14:creationId xmlns:p14="http://schemas.microsoft.com/office/powerpoint/2010/main" val="114194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Films on marriage</a:t>
            </a:r>
            <a:endParaRPr lang="en-US" dirty="0"/>
          </a:p>
        </p:txBody>
      </p:sp>
      <p:sp>
        <p:nvSpPr>
          <p:cNvPr id="3" name="Content Placeholder 2"/>
          <p:cNvSpPr>
            <a:spLocks noGrp="1"/>
          </p:cNvSpPr>
          <p:nvPr>
            <p:ph sz="half" idx="1"/>
          </p:nvPr>
        </p:nvSpPr>
        <p:spPr/>
        <p:txBody>
          <a:bodyPr>
            <a:normAutofit fontScale="92500" lnSpcReduction="10000"/>
          </a:bodyPr>
          <a:lstStyle/>
          <a:p>
            <a:pPr lvl="2"/>
            <a:r>
              <a:rPr lang="en-US" sz="2800" dirty="0">
                <a:hlinkClick r:id="rId2"/>
              </a:rPr>
              <a:t>Sonita</a:t>
            </a:r>
            <a:endParaRPr lang="en-US" sz="2800" dirty="0"/>
          </a:p>
          <a:p>
            <a:pPr lvl="3"/>
            <a:r>
              <a:rPr lang="en-US" sz="2600" dirty="0" smtClean="0">
                <a:hlinkClick r:id="rId3"/>
              </a:rPr>
              <a:t>Sonita</a:t>
            </a:r>
            <a:r>
              <a:rPr lang="en-US" sz="2600" dirty="0" smtClean="0"/>
              <a:t> </a:t>
            </a:r>
            <a:r>
              <a:rPr lang="en-US" sz="2600" dirty="0"/>
              <a:t>on </a:t>
            </a:r>
            <a:r>
              <a:rPr lang="en-US" sz="2600" dirty="0" smtClean="0"/>
              <a:t>Netflix (Afghani girl in Pakistan)</a:t>
            </a:r>
          </a:p>
          <a:p>
            <a:pPr lvl="2"/>
            <a:r>
              <a:rPr lang="en-US" sz="2800" dirty="0" smtClean="0"/>
              <a:t>On </a:t>
            </a:r>
            <a:r>
              <a:rPr lang="en-US" sz="2800" dirty="0" err="1" smtClean="0">
                <a:hlinkClick r:id="rId4"/>
              </a:rPr>
              <a:t>Kanopy</a:t>
            </a:r>
            <a:endParaRPr lang="en-US" sz="2800" dirty="0" smtClean="0"/>
          </a:p>
          <a:p>
            <a:pPr lvl="3"/>
            <a:r>
              <a:rPr lang="en-US" sz="2600" dirty="0" smtClean="0">
                <a:hlinkClick r:id="rId5"/>
              </a:rPr>
              <a:t>In the Name of Love</a:t>
            </a:r>
            <a:r>
              <a:rPr lang="en-US" sz="2600" dirty="0" smtClean="0"/>
              <a:t> (Russian mail order brides)</a:t>
            </a:r>
          </a:p>
          <a:p>
            <a:pPr lvl="3"/>
            <a:r>
              <a:rPr lang="en-US" sz="2600" dirty="0" smtClean="0">
                <a:hlinkClick r:id="rId6"/>
              </a:rPr>
              <a:t>Seeking Asian Female </a:t>
            </a:r>
            <a:r>
              <a:rPr lang="en-US" sz="2600" dirty="0" smtClean="0"/>
              <a:t>(Asian mail order brides)</a:t>
            </a:r>
          </a:p>
          <a:p>
            <a:pPr lvl="3"/>
            <a:r>
              <a:rPr lang="en-US" sz="2600" dirty="0" smtClean="0">
                <a:hlinkClick r:id="rId7"/>
              </a:rPr>
              <a:t>Leaving Home</a:t>
            </a:r>
            <a:r>
              <a:rPr lang="en-US" sz="2600" dirty="0" smtClean="0"/>
              <a:t> (traditional marriage in rural India)</a:t>
            </a:r>
          </a:p>
          <a:p>
            <a:pPr lvl="3"/>
            <a:r>
              <a:rPr lang="en-US" sz="2600" dirty="0" smtClean="0">
                <a:hlinkClick r:id="rId8"/>
              </a:rPr>
              <a:t>Having It All</a:t>
            </a:r>
            <a:r>
              <a:rPr lang="en-US" sz="2600" dirty="0" smtClean="0"/>
              <a:t> (American women juggling family and career)</a:t>
            </a:r>
            <a:endParaRPr lang="en-US" sz="2600" dirty="0"/>
          </a:p>
          <a:p>
            <a:endParaRPr lang="en-US" dirty="0"/>
          </a:p>
        </p:txBody>
      </p:sp>
      <p:sp>
        <p:nvSpPr>
          <p:cNvPr id="4" name="Content Placeholder 3"/>
          <p:cNvSpPr>
            <a:spLocks noGrp="1"/>
          </p:cNvSpPr>
          <p:nvPr>
            <p:ph sz="half" idx="2"/>
          </p:nvPr>
        </p:nvSpPr>
        <p:spPr>
          <a:xfrm>
            <a:off x="6172200" y="1162878"/>
            <a:ext cx="5181600" cy="5014085"/>
          </a:xfrm>
        </p:spPr>
        <p:txBody>
          <a:bodyPr>
            <a:normAutofit fontScale="92500" lnSpcReduction="10000"/>
          </a:bodyPr>
          <a:lstStyle/>
          <a:p>
            <a:r>
              <a:rPr lang="en-US" dirty="0"/>
              <a:t>Think about the roles that: </a:t>
            </a:r>
          </a:p>
          <a:p>
            <a:pPr lvl="1"/>
            <a:endParaRPr lang="en-US" dirty="0"/>
          </a:p>
          <a:p>
            <a:pPr lvl="1"/>
            <a:r>
              <a:rPr lang="en-US" b="1" dirty="0"/>
              <a:t>Culture</a:t>
            </a:r>
            <a:r>
              <a:rPr lang="en-US" dirty="0"/>
              <a:t> (tradition/custom; ideals about marriage or what a life partner should be like; cultural essentialism; cultural difference)</a:t>
            </a:r>
          </a:p>
          <a:p>
            <a:pPr lvl="1"/>
            <a:r>
              <a:rPr lang="en-US" b="1" dirty="0"/>
              <a:t>Economics</a:t>
            </a:r>
            <a:r>
              <a:rPr lang="en-US" dirty="0"/>
              <a:t> (poverty, underdevelopment, economic inequalities between men and women and between </a:t>
            </a:r>
            <a:r>
              <a:rPr lang="en-US" dirty="0" err="1"/>
              <a:t>wealtier</a:t>
            </a:r>
            <a:r>
              <a:rPr lang="en-US" dirty="0"/>
              <a:t> countries and poorer ones)</a:t>
            </a:r>
          </a:p>
          <a:p>
            <a:pPr lvl="1"/>
            <a:r>
              <a:rPr lang="en-US" b="1" dirty="0"/>
              <a:t>Politics</a:t>
            </a:r>
            <a:r>
              <a:rPr lang="en-US" dirty="0"/>
              <a:t> (war, revolution, political instability, regime change</a:t>
            </a:r>
            <a:r>
              <a:rPr lang="en-US" dirty="0" smtClean="0"/>
              <a:t>)</a:t>
            </a:r>
          </a:p>
          <a:p>
            <a:r>
              <a:rPr lang="en-US" dirty="0" smtClean="0"/>
              <a:t>each play in the marriage stories portrayed in each film.</a:t>
            </a:r>
          </a:p>
        </p:txBody>
      </p:sp>
    </p:spTree>
    <p:extLst>
      <p:ext uri="{BB962C8B-B14F-4D97-AF65-F5344CB8AC3E}">
        <p14:creationId xmlns:p14="http://schemas.microsoft.com/office/powerpoint/2010/main" val="92989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1800" y="271992"/>
            <a:ext cx="10515600" cy="1289179"/>
          </a:xfrm>
        </p:spPr>
        <p:txBody>
          <a:bodyPr>
            <a:normAutofit/>
          </a:bodyPr>
          <a:lstStyle/>
          <a:p>
            <a:r>
              <a:rPr lang="en-US" sz="8000" dirty="0" smtClean="0">
                <a:latin typeface="Papyrus" charset="0"/>
                <a:ea typeface="Papyrus" charset="0"/>
                <a:cs typeface="Papyrus" charset="0"/>
              </a:rPr>
              <a:t>Culture:</a:t>
            </a:r>
            <a:endParaRPr lang="en-US" dirty="0">
              <a:latin typeface="Papyrus" charset="0"/>
              <a:ea typeface="Papyrus" charset="0"/>
              <a:cs typeface="Papyrus" charset="0"/>
            </a:endParaRPr>
          </a:p>
        </p:txBody>
      </p:sp>
      <p:sp>
        <p:nvSpPr>
          <p:cNvPr id="3" name="TextBox 2"/>
          <p:cNvSpPr txBox="1"/>
          <p:nvPr/>
        </p:nvSpPr>
        <p:spPr>
          <a:xfrm>
            <a:off x="1764851" y="1993954"/>
            <a:ext cx="9499396" cy="3416320"/>
          </a:xfrm>
          <a:prstGeom prst="rect">
            <a:avLst/>
          </a:prstGeom>
          <a:noFill/>
        </p:spPr>
        <p:txBody>
          <a:bodyPr wrap="square" rtlCol="0">
            <a:spAutoFit/>
          </a:bodyPr>
          <a:lstStyle/>
          <a:p>
            <a:r>
              <a:rPr lang="en-US" sz="3600" dirty="0" smtClean="0">
                <a:latin typeface="Papyrus" charset="0"/>
                <a:ea typeface="Papyrus" charset="0"/>
                <a:cs typeface="Papyrus" charset="0"/>
              </a:rPr>
              <a:t>Guiding Questions:</a:t>
            </a:r>
          </a:p>
          <a:p>
            <a:endParaRPr lang="en-US" sz="3600" dirty="0">
              <a:latin typeface="Papyrus" charset="0"/>
              <a:ea typeface="Papyrus" charset="0"/>
              <a:cs typeface="Papyrus" charset="0"/>
            </a:endParaRPr>
          </a:p>
          <a:p>
            <a:r>
              <a:rPr lang="en-US" sz="3600" dirty="0" smtClean="0">
                <a:latin typeface="Papyrus" charset="0"/>
                <a:ea typeface="Papyrus" charset="0"/>
                <a:cs typeface="Papyrus" charset="0"/>
              </a:rPr>
              <a:t>What is it? (what isn’t it??)</a:t>
            </a:r>
          </a:p>
          <a:p>
            <a:endParaRPr lang="en-US" sz="3600" dirty="0">
              <a:latin typeface="Papyrus" charset="0"/>
              <a:ea typeface="Papyrus" charset="0"/>
              <a:cs typeface="Papyrus" charset="0"/>
            </a:endParaRPr>
          </a:p>
          <a:p>
            <a:r>
              <a:rPr lang="en-US" sz="3600" dirty="0" smtClean="0">
                <a:latin typeface="Papyrus" charset="0"/>
                <a:ea typeface="Papyrus" charset="0"/>
                <a:cs typeface="Papyrus" charset="0"/>
              </a:rPr>
              <a:t>How should we use culture to understand the status of women (and men) around the world?</a:t>
            </a:r>
            <a:endParaRPr lang="en-US" sz="3600" dirty="0">
              <a:latin typeface="Papyrus" charset="0"/>
              <a:ea typeface="Papyrus" charset="0"/>
              <a:cs typeface="Papyrus" charset="0"/>
            </a:endParaRPr>
          </a:p>
        </p:txBody>
      </p:sp>
    </p:spTree>
    <p:extLst>
      <p:ext uri="{BB962C8B-B14F-4D97-AF65-F5344CB8AC3E}">
        <p14:creationId xmlns:p14="http://schemas.microsoft.com/office/powerpoint/2010/main" val="455831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1800" y="271992"/>
            <a:ext cx="10515600" cy="1112671"/>
          </a:xfrm>
        </p:spPr>
        <p:txBody>
          <a:bodyPr>
            <a:noAutofit/>
          </a:bodyPr>
          <a:lstStyle/>
          <a:p>
            <a:r>
              <a:rPr lang="en-US" sz="8000" dirty="0" smtClean="0">
                <a:latin typeface="Papyrus" charset="0"/>
                <a:ea typeface="Papyrus" charset="0"/>
                <a:cs typeface="Papyrus" charset="0"/>
              </a:rPr>
              <a:t>Culture: </a:t>
            </a:r>
            <a:r>
              <a:rPr lang="en-US" sz="6000" dirty="0" smtClean="0">
                <a:latin typeface="Papyrus" charset="0"/>
                <a:ea typeface="Papyrus" charset="0"/>
                <a:cs typeface="Papyrus" charset="0"/>
              </a:rPr>
              <a:t>some definitions</a:t>
            </a:r>
            <a:endParaRPr lang="en-US" sz="6000" dirty="0">
              <a:latin typeface="Papyrus" charset="0"/>
              <a:ea typeface="Papyrus" charset="0"/>
              <a:cs typeface="Papyrus" charset="0"/>
            </a:endParaRPr>
          </a:p>
        </p:txBody>
      </p:sp>
      <p:sp>
        <p:nvSpPr>
          <p:cNvPr id="3" name="TextBox 2"/>
          <p:cNvSpPr txBox="1"/>
          <p:nvPr/>
        </p:nvSpPr>
        <p:spPr>
          <a:xfrm>
            <a:off x="431800" y="1384663"/>
            <a:ext cx="9499396" cy="5816977"/>
          </a:xfrm>
          <a:prstGeom prst="rect">
            <a:avLst/>
          </a:prstGeom>
          <a:noFill/>
        </p:spPr>
        <p:txBody>
          <a:bodyPr wrap="square" rtlCol="0">
            <a:spAutoFit/>
          </a:bodyPr>
          <a:lstStyle/>
          <a:p>
            <a:pPr algn="ctr"/>
            <a:r>
              <a:rPr lang="en-US" sz="2400" dirty="0" smtClean="0"/>
              <a:t>“</a:t>
            </a:r>
            <a:r>
              <a:rPr lang="en-US" sz="2400" i="1" dirty="0" smtClean="0"/>
              <a:t>Culture </a:t>
            </a:r>
            <a:r>
              <a:rPr lang="en-US" sz="2400" i="1" dirty="0"/>
              <a:t>refers to the cumulative deposit of knowledge, experience, beliefs, values, attitudes, meanings, hierarchies, religion, notions of time, roles, spatial relations, concepts of the universe, and material objects and possessions acquired by a group of people in the course of generations through individual and group striving</a:t>
            </a:r>
            <a:r>
              <a:rPr lang="en-US" sz="2400" dirty="0" smtClean="0"/>
              <a:t>.” </a:t>
            </a:r>
            <a:endParaRPr lang="en-US" sz="3600" dirty="0"/>
          </a:p>
          <a:p>
            <a:endParaRPr lang="en-US" sz="2800" dirty="0" smtClean="0"/>
          </a:p>
          <a:p>
            <a:r>
              <a:rPr lang="en-US" sz="2800" dirty="0"/>
              <a:t>D</a:t>
            </a:r>
            <a:r>
              <a:rPr lang="en-US" sz="2800" dirty="0" smtClean="0"/>
              <a:t>efinition found on Texas A&amp;M</a:t>
            </a:r>
            <a:r>
              <a:rPr lang="en-US" sz="2800" dirty="0"/>
              <a:t> </a:t>
            </a:r>
            <a:r>
              <a:rPr lang="en-US" sz="2800" dirty="0" smtClean="0"/>
              <a:t>Associate Professor Choudhury’s website  (</a:t>
            </a:r>
            <a:r>
              <a:rPr lang="en-US" sz="2800" dirty="0" smtClean="0">
                <a:hlinkClick r:id="rId2"/>
              </a:rPr>
              <a:t>click and browse </a:t>
            </a:r>
            <a:r>
              <a:rPr lang="en-US" sz="2800" dirty="0" smtClean="0"/>
              <a:t>this page and the other two links below)</a:t>
            </a:r>
          </a:p>
          <a:p>
            <a:endParaRPr lang="en-US" sz="2800" dirty="0"/>
          </a:p>
          <a:p>
            <a:r>
              <a:rPr lang="en-US" sz="2800" dirty="0" smtClean="0">
                <a:hlinkClick r:id="rId3"/>
              </a:rPr>
              <a:t>LiveScience</a:t>
            </a:r>
            <a:r>
              <a:rPr lang="en-US" sz="2800" dirty="0" smtClean="0"/>
              <a:t> definition and discussion</a:t>
            </a:r>
          </a:p>
          <a:p>
            <a:endParaRPr lang="en-US" sz="2800" dirty="0"/>
          </a:p>
          <a:p>
            <a:r>
              <a:rPr lang="en-US" sz="2800" dirty="0" smtClean="0">
                <a:hlinkClick r:id="rId4"/>
              </a:rPr>
              <a:t>Wikipedia</a:t>
            </a:r>
            <a:r>
              <a:rPr lang="en-US" sz="2800" dirty="0" smtClean="0"/>
              <a:t> entry</a:t>
            </a:r>
          </a:p>
          <a:p>
            <a:endParaRPr lang="en-US" sz="2800" dirty="0">
              <a:latin typeface="Papyrus" charset="0"/>
              <a:ea typeface="Papyrus" charset="0"/>
              <a:cs typeface="Papyrus" charset="0"/>
            </a:endParaRPr>
          </a:p>
        </p:txBody>
      </p:sp>
    </p:spTree>
    <p:extLst>
      <p:ext uri="{BB962C8B-B14F-4D97-AF65-F5344CB8AC3E}">
        <p14:creationId xmlns:p14="http://schemas.microsoft.com/office/powerpoint/2010/main" val="1308488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7200" dirty="0" smtClean="0">
                <a:latin typeface="Papyrus" charset="0"/>
                <a:ea typeface="Papyrus" charset="0"/>
                <a:cs typeface="Papyrus" charset="0"/>
              </a:rPr>
              <a:t>Culture</a:t>
            </a:r>
            <a:endParaRPr lang="en-US" sz="7200" dirty="0">
              <a:latin typeface="Papyrus" charset="0"/>
              <a:ea typeface="Papyrus" charset="0"/>
              <a:cs typeface="Papyrus" charset="0"/>
            </a:endParaRPr>
          </a:p>
        </p:txBody>
      </p:sp>
      <p:sp>
        <p:nvSpPr>
          <p:cNvPr id="4" name="Content Placeholder 3"/>
          <p:cNvSpPr>
            <a:spLocks noGrp="1"/>
          </p:cNvSpPr>
          <p:nvPr>
            <p:ph idx="1"/>
          </p:nvPr>
        </p:nvSpPr>
        <p:spPr>
          <a:xfrm>
            <a:off x="838200" y="1690688"/>
            <a:ext cx="10515600" cy="4351338"/>
          </a:xfrm>
        </p:spPr>
        <p:txBody>
          <a:bodyPr>
            <a:normAutofit fontScale="92500" lnSpcReduction="20000"/>
          </a:bodyPr>
          <a:lstStyle/>
          <a:p>
            <a:endParaRPr lang="en-US" dirty="0" smtClean="0">
              <a:latin typeface="Papyrus" charset="0"/>
              <a:ea typeface="Papyrus" charset="0"/>
              <a:cs typeface="Papyrus" charset="0"/>
            </a:endParaRPr>
          </a:p>
          <a:p>
            <a:r>
              <a:rPr lang="en-US" dirty="0">
                <a:latin typeface="Papyrus" charset="0"/>
                <a:ea typeface="Papyrus" charset="0"/>
                <a:cs typeface="Papyrus" charset="0"/>
              </a:rPr>
              <a:t>According to Paxton and Hughes – what does culture consist of?</a:t>
            </a:r>
          </a:p>
          <a:p>
            <a:pPr lvl="1"/>
            <a:r>
              <a:rPr lang="en-US" dirty="0">
                <a:latin typeface="Papyrus" charset="0"/>
                <a:ea typeface="Papyrus" charset="0"/>
                <a:cs typeface="Papyrus" charset="0"/>
              </a:rPr>
              <a:t>Religion</a:t>
            </a:r>
          </a:p>
          <a:p>
            <a:pPr lvl="1"/>
            <a:r>
              <a:rPr lang="en-US" dirty="0" smtClean="0">
                <a:latin typeface="Papyrus" charset="0"/>
                <a:ea typeface="Papyrus" charset="0"/>
                <a:cs typeface="Papyrus" charset="0"/>
              </a:rPr>
              <a:t>Attitudes</a:t>
            </a:r>
          </a:p>
          <a:p>
            <a:pPr lvl="1"/>
            <a:endParaRPr lang="en-US" dirty="0">
              <a:latin typeface="Papyrus" charset="0"/>
              <a:ea typeface="Papyrus" charset="0"/>
              <a:cs typeface="Papyrus" charset="0"/>
            </a:endParaRPr>
          </a:p>
          <a:p>
            <a:r>
              <a:rPr lang="en-US" dirty="0" smtClean="0">
                <a:latin typeface="Papyrus" charset="0"/>
                <a:ea typeface="Papyrus" charset="0"/>
                <a:cs typeface="Papyrus" charset="0"/>
              </a:rPr>
              <a:t>This is an incomplete list!!</a:t>
            </a:r>
          </a:p>
          <a:p>
            <a:pPr marL="685800" lvl="2">
              <a:spcBef>
                <a:spcPts val="1000"/>
              </a:spcBef>
            </a:pPr>
            <a:r>
              <a:rPr lang="en-US" sz="2400" dirty="0">
                <a:latin typeface="Papyrus" charset="0"/>
                <a:ea typeface="Papyrus" charset="0"/>
                <a:cs typeface="Papyrus" charset="0"/>
              </a:rPr>
              <a:t>We need a more exhaustive treatment of culture for our purposes</a:t>
            </a:r>
          </a:p>
          <a:p>
            <a:endParaRPr lang="en-US" dirty="0">
              <a:latin typeface="Papyrus" charset="0"/>
              <a:ea typeface="Papyrus" charset="0"/>
              <a:cs typeface="Papyrus" charset="0"/>
            </a:endParaRPr>
          </a:p>
          <a:p>
            <a:r>
              <a:rPr lang="en-US" dirty="0" smtClean="0">
                <a:latin typeface="Papyrus" charset="0"/>
                <a:ea typeface="Papyrus" charset="0"/>
                <a:cs typeface="Papyrus" charset="0"/>
              </a:rPr>
              <a:t>Danger of </a:t>
            </a:r>
            <a:r>
              <a:rPr lang="en-US" dirty="0" smtClean="0">
                <a:latin typeface="Papyrus" charset="0"/>
                <a:ea typeface="Papyrus" charset="0"/>
                <a:cs typeface="Papyrus" charset="0"/>
                <a:hlinkClick r:id="rId2"/>
              </a:rPr>
              <a:t>overdetermining</a:t>
            </a:r>
            <a:r>
              <a:rPr lang="en-US" dirty="0" smtClean="0">
                <a:latin typeface="Papyrus" charset="0"/>
                <a:ea typeface="Papyrus" charset="0"/>
                <a:cs typeface="Papyrus" charset="0"/>
              </a:rPr>
              <a:t> culture</a:t>
            </a:r>
          </a:p>
          <a:p>
            <a:endParaRPr lang="en-US" dirty="0">
              <a:latin typeface="Papyrus" charset="0"/>
              <a:ea typeface="Papyrus" charset="0"/>
              <a:cs typeface="Papyrus" charset="0"/>
            </a:endParaRPr>
          </a:p>
          <a:p>
            <a:r>
              <a:rPr lang="en-US" dirty="0" smtClean="0">
                <a:latin typeface="Papyrus" charset="0"/>
                <a:ea typeface="Papyrus" charset="0"/>
                <a:cs typeface="Papyrus" charset="0"/>
              </a:rPr>
              <a:t>My </a:t>
            </a:r>
            <a:r>
              <a:rPr lang="en-US" dirty="0" smtClean="0">
                <a:latin typeface="Papyrus" charset="0"/>
                <a:ea typeface="Papyrus" charset="0"/>
                <a:cs typeface="Papyrus" charset="0"/>
                <a:hlinkClick r:id="rId3"/>
              </a:rPr>
              <a:t>culture</a:t>
            </a:r>
            <a:r>
              <a:rPr lang="en-US" dirty="0" smtClean="0">
                <a:latin typeface="Papyrus" charset="0"/>
                <a:ea typeface="Papyrus" charset="0"/>
                <a:cs typeface="Papyrus" charset="0"/>
              </a:rPr>
              <a:t> made me do it…</a:t>
            </a:r>
          </a:p>
          <a:p>
            <a:endParaRPr lang="en-US" dirty="0">
              <a:latin typeface="Papyrus" charset="0"/>
              <a:ea typeface="Papyrus" charset="0"/>
              <a:cs typeface="Papyrus" charset="0"/>
            </a:endParaRPr>
          </a:p>
        </p:txBody>
      </p:sp>
    </p:spTree>
    <p:extLst>
      <p:ext uri="{BB962C8B-B14F-4D97-AF65-F5344CB8AC3E}">
        <p14:creationId xmlns:p14="http://schemas.microsoft.com/office/powerpoint/2010/main" val="20820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Papyrus" charset="0"/>
                <a:ea typeface="Papyrus" charset="0"/>
                <a:cs typeface="Papyrus" charset="0"/>
              </a:rPr>
              <a:t>Culture</a:t>
            </a:r>
            <a:endParaRPr lang="en-US" sz="7200" dirty="0"/>
          </a:p>
        </p:txBody>
      </p:sp>
      <p:sp>
        <p:nvSpPr>
          <p:cNvPr id="3" name="Content Placeholder 2"/>
          <p:cNvSpPr>
            <a:spLocks noGrp="1"/>
          </p:cNvSpPr>
          <p:nvPr>
            <p:ph idx="1"/>
          </p:nvPr>
        </p:nvSpPr>
        <p:spPr/>
        <p:txBody>
          <a:bodyPr>
            <a:normAutofit fontScale="92500"/>
          </a:bodyPr>
          <a:lstStyle/>
          <a:p>
            <a:pPr>
              <a:lnSpc>
                <a:spcPct val="120000"/>
              </a:lnSpc>
            </a:pPr>
            <a:r>
              <a:rPr lang="en-US" dirty="0" smtClean="0">
                <a:latin typeface="Papyrus" charset="0"/>
                <a:ea typeface="Papyrus" charset="0"/>
                <a:cs typeface="Papyrus" charset="0"/>
              </a:rPr>
              <a:t>HOWEVER:  The risk </a:t>
            </a:r>
            <a:r>
              <a:rPr lang="en-US" dirty="0">
                <a:latin typeface="Papyrus" charset="0"/>
                <a:ea typeface="Papyrus" charset="0"/>
                <a:cs typeface="Papyrus" charset="0"/>
              </a:rPr>
              <a:t>of </a:t>
            </a:r>
            <a:r>
              <a:rPr lang="en-US" dirty="0" err="1">
                <a:latin typeface="Papyrus" charset="0"/>
                <a:ea typeface="Papyrus" charset="0"/>
                <a:cs typeface="Papyrus" charset="0"/>
              </a:rPr>
              <a:t>overdetermining</a:t>
            </a:r>
            <a:r>
              <a:rPr lang="en-US" dirty="0">
                <a:latin typeface="Papyrus" charset="0"/>
                <a:ea typeface="Papyrus" charset="0"/>
                <a:cs typeface="Papyrus" charset="0"/>
              </a:rPr>
              <a:t> culture DOES NOT outweigh the danger of </a:t>
            </a:r>
            <a:r>
              <a:rPr lang="en-US" b="1" dirty="0">
                <a:latin typeface="Papyrus" charset="0"/>
                <a:ea typeface="Papyrus" charset="0"/>
                <a:cs typeface="Papyrus" charset="0"/>
              </a:rPr>
              <a:t>not taking it seriously enough</a:t>
            </a:r>
            <a:r>
              <a:rPr lang="en-US" dirty="0">
                <a:latin typeface="Papyrus" charset="0"/>
                <a:ea typeface="Papyrus" charset="0"/>
                <a:cs typeface="Papyrus" charset="0"/>
              </a:rPr>
              <a:t>, i.e., </a:t>
            </a:r>
            <a:r>
              <a:rPr lang="en-US" b="1" dirty="0">
                <a:latin typeface="Papyrus" charset="0"/>
                <a:ea typeface="Papyrus" charset="0"/>
                <a:cs typeface="Papyrus" charset="0"/>
              </a:rPr>
              <a:t>dismissing it </a:t>
            </a:r>
            <a:r>
              <a:rPr lang="en-US" dirty="0">
                <a:latin typeface="Papyrus" charset="0"/>
                <a:ea typeface="Papyrus" charset="0"/>
                <a:cs typeface="Papyrus" charset="0"/>
              </a:rPr>
              <a:t>in favor of </a:t>
            </a:r>
            <a:r>
              <a:rPr lang="en-US" dirty="0" smtClean="0">
                <a:latin typeface="Papyrus" charset="0"/>
                <a:ea typeface="Papyrus" charset="0"/>
                <a:cs typeface="Papyrus" charset="0"/>
              </a:rPr>
              <a:t>individualistic, economic or political explanations</a:t>
            </a:r>
          </a:p>
          <a:p>
            <a:pPr>
              <a:lnSpc>
                <a:spcPct val="120000"/>
              </a:lnSpc>
            </a:pPr>
            <a:endParaRPr lang="en-US" dirty="0">
              <a:latin typeface="Papyrus" charset="0"/>
              <a:ea typeface="Papyrus" charset="0"/>
              <a:cs typeface="Papyrus" charset="0"/>
            </a:endParaRPr>
          </a:p>
          <a:p>
            <a:pPr>
              <a:lnSpc>
                <a:spcPct val="120000"/>
              </a:lnSpc>
            </a:pPr>
            <a:r>
              <a:rPr lang="en-US" dirty="0" smtClean="0">
                <a:latin typeface="Papyrus" charset="0"/>
                <a:ea typeface="Papyrus" charset="0"/>
                <a:cs typeface="Papyrus" charset="0"/>
              </a:rPr>
              <a:t>While it is tempting to think one decides things for oneself, the reality is that:	</a:t>
            </a:r>
          </a:p>
          <a:p>
            <a:pPr lvl="1">
              <a:lnSpc>
                <a:spcPct val="120000"/>
              </a:lnSpc>
            </a:pPr>
            <a:r>
              <a:rPr lang="en-US" dirty="0" smtClean="0">
                <a:latin typeface="Papyrus" charset="0"/>
                <a:ea typeface="Papyrus" charset="0"/>
                <a:cs typeface="Papyrus" charset="0"/>
              </a:rPr>
              <a:t>culture shapes and influences our behavior and choices .</a:t>
            </a:r>
          </a:p>
          <a:p>
            <a:pPr lvl="1"/>
            <a:r>
              <a:rPr lang="en-US" dirty="0">
                <a:latin typeface="Papyrus" charset="0"/>
                <a:ea typeface="Papyrus" charset="0"/>
                <a:cs typeface="Papyrus" charset="0"/>
              </a:rPr>
              <a:t>c</a:t>
            </a:r>
            <a:r>
              <a:rPr lang="en-US" dirty="0" smtClean="0">
                <a:latin typeface="Papyrus" charset="0"/>
                <a:ea typeface="Papyrus" charset="0"/>
                <a:cs typeface="Papyrus" charset="0"/>
              </a:rPr>
              <a:t>ultural behaviors and attitudes persist, i.e., change relatively slowly over time.</a:t>
            </a:r>
          </a:p>
          <a:p>
            <a:endParaRPr lang="en-US" dirty="0">
              <a:latin typeface="Papyrus" charset="0"/>
              <a:ea typeface="Papyrus" charset="0"/>
              <a:cs typeface="Papyrus" charset="0"/>
            </a:endParaRPr>
          </a:p>
          <a:p>
            <a:endParaRPr lang="en-US" dirty="0">
              <a:latin typeface="Papyrus" charset="0"/>
              <a:ea typeface="Papyrus" charset="0"/>
              <a:cs typeface="Papyrus" charset="0"/>
            </a:endParaRPr>
          </a:p>
        </p:txBody>
      </p:sp>
    </p:spTree>
    <p:extLst>
      <p:ext uri="{BB962C8B-B14F-4D97-AF65-F5344CB8AC3E}">
        <p14:creationId xmlns:p14="http://schemas.microsoft.com/office/powerpoint/2010/main" val="122102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 y="239486"/>
            <a:ext cx="11273790" cy="1024871"/>
          </a:xfrm>
        </p:spPr>
        <p:txBody>
          <a:bodyPr>
            <a:normAutofit/>
          </a:bodyPr>
          <a:lstStyle/>
          <a:p>
            <a:r>
              <a:rPr lang="en-US" sz="5400" b="1" dirty="0" smtClean="0">
                <a:latin typeface="Papyrus" charset="0"/>
                <a:ea typeface="Papyrus" charset="0"/>
                <a:cs typeface="Papyrus" charset="0"/>
              </a:rPr>
              <a:t>What makes culture sticky?</a:t>
            </a:r>
            <a:endParaRPr lang="en-US" sz="5400" b="1" dirty="0">
              <a:latin typeface="Papyrus" charset="0"/>
              <a:ea typeface="Papyrus" charset="0"/>
              <a:cs typeface="Papyrus" charset="0"/>
            </a:endParaRPr>
          </a:p>
        </p:txBody>
      </p:sp>
      <p:sp>
        <p:nvSpPr>
          <p:cNvPr id="5" name="Content Placeholder 4"/>
          <p:cNvSpPr>
            <a:spLocks noGrp="1"/>
          </p:cNvSpPr>
          <p:nvPr>
            <p:ph sz="half" idx="1"/>
          </p:nvPr>
        </p:nvSpPr>
        <p:spPr>
          <a:xfrm>
            <a:off x="163286" y="1264357"/>
            <a:ext cx="8454934" cy="587303"/>
          </a:xfrm>
        </p:spPr>
        <p:txBody>
          <a:bodyPr>
            <a:normAutofit fontScale="47500" lnSpcReduction="20000"/>
          </a:bodyPr>
          <a:lstStyle/>
          <a:p>
            <a:pPr marL="0" indent="0">
              <a:buNone/>
            </a:pPr>
            <a:r>
              <a:rPr lang="en-US" sz="4800" b="1" dirty="0" smtClean="0">
                <a:latin typeface="Papyrus" charset="0"/>
                <a:ea typeface="Papyrus" charset="0"/>
                <a:cs typeface="Papyrus" charset="0"/>
              </a:rPr>
              <a:t>Tradition!!:  </a:t>
            </a:r>
            <a:r>
              <a:rPr lang="en-US" sz="4800" dirty="0" smtClean="0">
                <a:ln w="0"/>
                <a:solidFill>
                  <a:schemeClr val="accent1"/>
                </a:solidFill>
                <a:effectLst>
                  <a:outerShdw blurRad="38100" dist="25400" dir="5400000" algn="ctr" rotWithShape="0">
                    <a:srgbClr val="6E747A">
                      <a:alpha val="43000"/>
                    </a:srgbClr>
                  </a:outerShdw>
                </a:effectLst>
                <a:latin typeface="Papyrus" charset="0"/>
                <a:ea typeface="Papyrus" charset="0"/>
                <a:cs typeface="Papyrus" charset="0"/>
              </a:rPr>
              <a:t>Click on The Fiddler on The Roof to learn about tradition</a:t>
            </a:r>
            <a:endParaRPr lang="en-US" sz="4800" b="1" dirty="0" smtClean="0">
              <a:latin typeface="Papyrus" charset="0"/>
              <a:ea typeface="Papyrus" charset="0"/>
              <a:cs typeface="Papyrus" charset="0"/>
            </a:endParaRPr>
          </a:p>
          <a:p>
            <a:pPr>
              <a:buFont typeface="Wingdings" charset="2"/>
              <a:buChar char="v"/>
            </a:pPr>
            <a:endParaRPr lang="en-US" sz="4800" dirty="0"/>
          </a:p>
        </p:txBody>
      </p:sp>
      <p:pic>
        <p:nvPicPr>
          <p:cNvPr id="9" name="Content Placeholder 8">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2540" y="1851660"/>
            <a:ext cx="9784080" cy="4740623"/>
          </a:xfrm>
        </p:spPr>
      </p:pic>
    </p:spTree>
    <p:extLst>
      <p:ext uri="{BB962C8B-B14F-4D97-AF65-F5344CB8AC3E}">
        <p14:creationId xmlns:p14="http://schemas.microsoft.com/office/powerpoint/2010/main" val="14918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39486"/>
            <a:ext cx="10515600" cy="1447800"/>
          </a:xfrm>
        </p:spPr>
        <p:txBody>
          <a:bodyPr>
            <a:normAutofit fontScale="90000"/>
          </a:bodyPr>
          <a:lstStyle/>
          <a:p>
            <a:r>
              <a:rPr lang="en-US" sz="6000" b="1" dirty="0" smtClean="0">
                <a:latin typeface="Papyrus" charset="0"/>
                <a:ea typeface="Papyrus" charset="0"/>
                <a:cs typeface="Papyrus" charset="0"/>
              </a:rPr>
              <a:t>What do we learn from </a:t>
            </a:r>
            <a:r>
              <a:rPr lang="en-US" sz="6000" b="1" dirty="0" err="1" smtClean="0">
                <a:latin typeface="Papyrus" charset="0"/>
                <a:ea typeface="Papyrus" charset="0"/>
                <a:cs typeface="Papyrus" charset="0"/>
              </a:rPr>
              <a:t>Tevya</a:t>
            </a:r>
            <a:r>
              <a:rPr lang="en-US" sz="6000" b="1" dirty="0" smtClean="0">
                <a:latin typeface="Papyrus" charset="0"/>
                <a:ea typeface="Papyrus" charset="0"/>
                <a:cs typeface="Papyrus" charset="0"/>
              </a:rPr>
              <a:t> about the </a:t>
            </a:r>
            <a:r>
              <a:rPr lang="en-US" sz="6000" b="1" dirty="0" smtClean="0">
                <a:solidFill>
                  <a:srgbClr val="FF0000"/>
                </a:solidFill>
                <a:latin typeface="Papyrus" charset="0"/>
                <a:ea typeface="Papyrus" charset="0"/>
                <a:cs typeface="Papyrus" charset="0"/>
              </a:rPr>
              <a:t>value</a:t>
            </a:r>
            <a:r>
              <a:rPr lang="en-US" sz="6000" b="1" dirty="0" smtClean="0">
                <a:latin typeface="Papyrus" charset="0"/>
                <a:ea typeface="Papyrus" charset="0"/>
                <a:cs typeface="Papyrus" charset="0"/>
              </a:rPr>
              <a:t> of Tradition?</a:t>
            </a:r>
            <a:endParaRPr lang="en-US" sz="6000" b="1" dirty="0">
              <a:latin typeface="Papyrus" charset="0"/>
              <a:ea typeface="Papyrus" charset="0"/>
              <a:cs typeface="Papyrus" charset="0"/>
            </a:endParaRPr>
          </a:p>
        </p:txBody>
      </p:sp>
      <p:sp>
        <p:nvSpPr>
          <p:cNvPr id="5" name="Content Placeholder 4"/>
          <p:cNvSpPr>
            <a:spLocks noGrp="1"/>
          </p:cNvSpPr>
          <p:nvPr>
            <p:ph sz="half" idx="1"/>
          </p:nvPr>
        </p:nvSpPr>
        <p:spPr>
          <a:xfrm>
            <a:off x="282219" y="1992179"/>
            <a:ext cx="4648200" cy="4413383"/>
          </a:xfrm>
        </p:spPr>
        <p:txBody>
          <a:bodyPr>
            <a:normAutofit fontScale="55000" lnSpcReduction="20000"/>
          </a:bodyPr>
          <a:lstStyle/>
          <a:p>
            <a:pPr>
              <a:buFont typeface="Wingdings" charset="2"/>
              <a:buChar char="v"/>
            </a:pPr>
            <a:r>
              <a:rPr lang="en-US" sz="4800" b="1" dirty="0" smtClean="0">
                <a:latin typeface="Papyrus" charset="0"/>
                <a:ea typeface="Papyrus" charset="0"/>
                <a:cs typeface="Papyrus" charset="0"/>
              </a:rPr>
              <a:t>It keeps society in balance.</a:t>
            </a:r>
          </a:p>
          <a:p>
            <a:pPr>
              <a:buFont typeface="Wingdings" charset="2"/>
              <a:buChar char="v"/>
            </a:pPr>
            <a:endParaRPr lang="en-US" sz="4800" b="1" dirty="0" smtClean="0">
              <a:latin typeface="Papyrus" charset="0"/>
              <a:ea typeface="Papyrus" charset="0"/>
              <a:cs typeface="Papyrus" charset="0"/>
            </a:endParaRPr>
          </a:p>
          <a:p>
            <a:pPr>
              <a:buFont typeface="Wingdings" charset="2"/>
              <a:buChar char="v"/>
            </a:pPr>
            <a:r>
              <a:rPr lang="en-US" sz="4800" b="1" dirty="0" smtClean="0">
                <a:latin typeface="Papyrus" charset="0"/>
                <a:ea typeface="Papyrus" charset="0"/>
                <a:cs typeface="Papyrus" charset="0"/>
              </a:rPr>
              <a:t>It provides for a cultural continuity and preservation.</a:t>
            </a:r>
          </a:p>
          <a:p>
            <a:pPr>
              <a:buFont typeface="Wingdings" charset="2"/>
              <a:buChar char="v"/>
            </a:pPr>
            <a:endParaRPr lang="en-US" sz="4800" b="1" dirty="0" smtClean="0">
              <a:latin typeface="Papyrus" charset="0"/>
              <a:ea typeface="Papyrus" charset="0"/>
              <a:cs typeface="Papyrus" charset="0"/>
            </a:endParaRPr>
          </a:p>
          <a:p>
            <a:pPr>
              <a:buFont typeface="Wingdings" charset="2"/>
              <a:buChar char="v"/>
            </a:pPr>
            <a:r>
              <a:rPr lang="en-US" sz="4800" b="1" dirty="0" smtClean="0">
                <a:latin typeface="Papyrus" charset="0"/>
                <a:ea typeface="Papyrus" charset="0"/>
                <a:cs typeface="Papyrus" charset="0"/>
              </a:rPr>
              <a:t>It provides people with a sense of security and the safety of predictability in social interactions.</a:t>
            </a:r>
          </a:p>
        </p:txBody>
      </p:sp>
      <p:pic>
        <p:nvPicPr>
          <p:cNvPr id="9" name="Content Placeholder 8">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0419" y="2373181"/>
            <a:ext cx="6675120" cy="3234255"/>
          </a:xfrm>
        </p:spPr>
      </p:pic>
      <p:sp>
        <p:nvSpPr>
          <p:cNvPr id="3" name="TextBox 2"/>
          <p:cNvSpPr txBox="1"/>
          <p:nvPr/>
        </p:nvSpPr>
        <p:spPr>
          <a:xfrm>
            <a:off x="6096000" y="5788949"/>
            <a:ext cx="4795024" cy="369332"/>
          </a:xfrm>
          <a:prstGeom prst="rect">
            <a:avLst/>
          </a:prstGeom>
          <a:noFill/>
        </p:spPr>
        <p:txBody>
          <a:bodyPr wrap="square" rtlCol="0">
            <a:spAutoFit/>
          </a:bodyPr>
          <a:lstStyle/>
          <a:p>
            <a:r>
              <a:rPr lang="en-US" dirty="0" smtClean="0"/>
              <a:t>Click on </a:t>
            </a:r>
            <a:r>
              <a:rPr lang="en-US" dirty="0" err="1" smtClean="0"/>
              <a:t>Tevya</a:t>
            </a:r>
            <a:r>
              <a:rPr lang="en-US" dirty="0" smtClean="0"/>
              <a:t> to learn from him about tradition</a:t>
            </a:r>
            <a:endParaRPr lang="en-US" dirty="0"/>
          </a:p>
        </p:txBody>
      </p:sp>
    </p:spTree>
    <p:extLst>
      <p:ext uri="{BB962C8B-B14F-4D97-AF65-F5344CB8AC3E}">
        <p14:creationId xmlns:p14="http://schemas.microsoft.com/office/powerpoint/2010/main" val="73797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39486"/>
            <a:ext cx="10515600" cy="1024871"/>
          </a:xfrm>
        </p:spPr>
        <p:txBody>
          <a:bodyPr>
            <a:noAutofit/>
          </a:bodyPr>
          <a:lstStyle/>
          <a:p>
            <a:r>
              <a:rPr lang="en-US" b="1" dirty="0" smtClean="0">
                <a:latin typeface="Papyrus" charset="0"/>
                <a:ea typeface="Papyrus" charset="0"/>
                <a:cs typeface="Papyrus" charset="0"/>
              </a:rPr>
              <a:t>How does tradition affect gender, family and other social roles in </a:t>
            </a:r>
            <a:r>
              <a:rPr lang="en-US" b="1" dirty="0" err="1" smtClean="0">
                <a:latin typeface="Papyrus" charset="0"/>
                <a:ea typeface="Papyrus" charset="0"/>
                <a:cs typeface="Papyrus" charset="0"/>
              </a:rPr>
              <a:t>Tevya’s</a:t>
            </a:r>
            <a:r>
              <a:rPr lang="en-US" b="1" dirty="0" smtClean="0">
                <a:latin typeface="Papyrus" charset="0"/>
                <a:ea typeface="Papyrus" charset="0"/>
                <a:cs typeface="Papyrus" charset="0"/>
              </a:rPr>
              <a:t> village? </a:t>
            </a:r>
            <a:endParaRPr lang="en-US" b="1" dirty="0">
              <a:latin typeface="Papyrus" charset="0"/>
              <a:ea typeface="Papyrus" charset="0"/>
              <a:cs typeface="Papyrus" charset="0"/>
            </a:endParaRPr>
          </a:p>
        </p:txBody>
      </p:sp>
      <p:sp>
        <p:nvSpPr>
          <p:cNvPr id="5" name="Content Placeholder 4"/>
          <p:cNvSpPr>
            <a:spLocks noGrp="1"/>
          </p:cNvSpPr>
          <p:nvPr>
            <p:ph sz="half" idx="1"/>
          </p:nvPr>
        </p:nvSpPr>
        <p:spPr>
          <a:xfrm>
            <a:off x="163287" y="1405055"/>
            <a:ext cx="4648200" cy="4771908"/>
          </a:xfrm>
        </p:spPr>
        <p:txBody>
          <a:bodyPr>
            <a:normAutofit fontScale="55000" lnSpcReduction="20000"/>
          </a:bodyPr>
          <a:lstStyle/>
          <a:p>
            <a:pPr lvl="1">
              <a:buFont typeface="Wingdings" charset="2"/>
              <a:buChar char="v"/>
            </a:pPr>
            <a:endParaRPr lang="en-US" sz="4400" b="1" dirty="0" smtClean="0">
              <a:latin typeface="Papyrus" charset="0"/>
              <a:ea typeface="Papyrus" charset="0"/>
              <a:cs typeface="Papyrus" charset="0"/>
            </a:endParaRPr>
          </a:p>
          <a:p>
            <a:pPr>
              <a:buFont typeface="Wingdings" charset="2"/>
              <a:buChar char="v"/>
            </a:pPr>
            <a:r>
              <a:rPr lang="en-US" sz="4800" dirty="0" smtClean="0"/>
              <a:t>It prescribes the roles of each member of the family and society</a:t>
            </a:r>
          </a:p>
          <a:p>
            <a:pPr>
              <a:buFont typeface="Wingdings" charset="2"/>
              <a:buChar char="v"/>
            </a:pPr>
            <a:endParaRPr lang="en-US" sz="4000" dirty="0" smtClean="0"/>
          </a:p>
          <a:p>
            <a:pPr lvl="1">
              <a:buFont typeface="Wingdings" charset="2"/>
              <a:buChar char="v"/>
            </a:pPr>
            <a:r>
              <a:rPr lang="en-US" sz="4400" dirty="0" smtClean="0"/>
              <a:t>It maintains the power, privilege and responsibilities of the Father</a:t>
            </a:r>
          </a:p>
          <a:p>
            <a:pPr lvl="1">
              <a:buFont typeface="Wingdings" charset="2"/>
              <a:buChar char="v"/>
            </a:pPr>
            <a:endParaRPr lang="en-US" sz="4400" dirty="0" smtClean="0"/>
          </a:p>
          <a:p>
            <a:pPr lvl="2">
              <a:buFont typeface="Wingdings" charset="2"/>
              <a:buChar char="v"/>
            </a:pPr>
            <a:r>
              <a:rPr lang="en-US" sz="4000" dirty="0" smtClean="0"/>
              <a:t>As the decision maker, the authority in the home.</a:t>
            </a:r>
          </a:p>
          <a:p>
            <a:pPr lvl="2">
              <a:buFont typeface="Wingdings" charset="2"/>
              <a:buChar char="v"/>
            </a:pPr>
            <a:r>
              <a:rPr lang="en-US" sz="4000" dirty="0" smtClean="0"/>
              <a:t>As the provider, breadwinner.</a:t>
            </a:r>
          </a:p>
          <a:p>
            <a:pPr lvl="2">
              <a:buFont typeface="Wingdings" charset="2"/>
              <a:buChar char="v"/>
            </a:pPr>
            <a:r>
              <a:rPr lang="en-US" sz="4000" dirty="0" smtClean="0"/>
              <a:t>As the faithful believer and servant of God.</a:t>
            </a:r>
            <a:endParaRPr lang="en-US" sz="4000" dirty="0"/>
          </a:p>
        </p:txBody>
      </p:sp>
      <p:pic>
        <p:nvPicPr>
          <p:cNvPr id="9" name="Content Placeholder 8">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0419" y="1763580"/>
            <a:ext cx="6675120" cy="3234255"/>
          </a:xfrm>
        </p:spPr>
      </p:pic>
      <p:sp>
        <p:nvSpPr>
          <p:cNvPr id="3" name="TextBox 2"/>
          <p:cNvSpPr txBox="1"/>
          <p:nvPr/>
        </p:nvSpPr>
        <p:spPr>
          <a:xfrm>
            <a:off x="6177776" y="5229922"/>
            <a:ext cx="5515114" cy="369332"/>
          </a:xfrm>
          <a:prstGeom prst="rect">
            <a:avLst/>
          </a:prstGeom>
          <a:noFill/>
        </p:spPr>
        <p:txBody>
          <a:bodyPr wrap="square" rtlCol="0">
            <a:spAutoFit/>
          </a:bodyPr>
          <a:lstStyle/>
          <a:p>
            <a:pPr algn="r"/>
            <a:r>
              <a:rPr lang="en-US" smtClean="0"/>
              <a:t>The Papa</a:t>
            </a:r>
            <a:endParaRPr lang="en-US" dirty="0"/>
          </a:p>
        </p:txBody>
      </p:sp>
    </p:spTree>
    <p:extLst>
      <p:ext uri="{BB962C8B-B14F-4D97-AF65-F5344CB8AC3E}">
        <p14:creationId xmlns:p14="http://schemas.microsoft.com/office/powerpoint/2010/main" val="1003381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337"/>
            <a:ext cx="10515600" cy="887903"/>
          </a:xfrm>
        </p:spPr>
        <p:txBody>
          <a:bodyPr>
            <a:normAutofit fontScale="90000"/>
          </a:bodyPr>
          <a:lstStyle/>
          <a:p>
            <a:r>
              <a:rPr lang="en-US" dirty="0" smtClean="0"/>
              <a:t/>
            </a:r>
            <a:br>
              <a:rPr lang="en-US" dirty="0" smtClean="0"/>
            </a:br>
            <a:r>
              <a:rPr lang="en-US" dirty="0" smtClean="0"/>
              <a:t>Obedient, hardworking </a:t>
            </a:r>
            <a:r>
              <a:rPr lang="en-US" sz="4000" dirty="0">
                <a:latin typeface="Papyrus" charset="0"/>
                <a:ea typeface="Papyrus" charset="0"/>
                <a:cs typeface="Papyrus" charset="0"/>
              </a:rPr>
              <a:t>h</a:t>
            </a:r>
            <a:r>
              <a:rPr lang="en-US" sz="4000" dirty="0" smtClean="0">
                <a:latin typeface="Papyrus" charset="0"/>
                <a:ea typeface="Papyrus" charset="0"/>
                <a:cs typeface="Papyrus" charset="0"/>
              </a:rPr>
              <a:t>omemaker, wife and mother; Dutiful sons and daughters</a:t>
            </a:r>
            <a:r>
              <a:rPr lang="en-US" dirty="0" smtClean="0"/>
              <a:t/>
            </a:r>
            <a:br>
              <a:rPr lang="en-US" dirty="0" smtClean="0"/>
            </a:b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31014" y="4395867"/>
            <a:ext cx="3383280" cy="249294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74527" y="1655621"/>
            <a:ext cx="3291840" cy="241105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32" y="2423642"/>
            <a:ext cx="4781783" cy="317104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449" y="1486382"/>
            <a:ext cx="2108699" cy="2681016"/>
          </a:xfrm>
          <a:prstGeom prst="rect">
            <a:avLst/>
          </a:prstGeom>
        </p:spPr>
      </p:pic>
    </p:spTree>
    <p:extLst>
      <p:ext uri="{BB962C8B-B14F-4D97-AF65-F5344CB8AC3E}">
        <p14:creationId xmlns:p14="http://schemas.microsoft.com/office/powerpoint/2010/main" val="2083017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636</Words>
  <Application>Microsoft Macintosh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Papyrus</vt:lpstr>
      <vt:lpstr>Wingdings</vt:lpstr>
      <vt:lpstr>Office Theme</vt:lpstr>
      <vt:lpstr>PowerPoint Presentation</vt:lpstr>
      <vt:lpstr>Culture:</vt:lpstr>
      <vt:lpstr>Culture: some definitions</vt:lpstr>
      <vt:lpstr>Culture</vt:lpstr>
      <vt:lpstr>Culture</vt:lpstr>
      <vt:lpstr>What makes culture sticky?</vt:lpstr>
      <vt:lpstr>What do we learn from Tevya about the value of Tradition?</vt:lpstr>
      <vt:lpstr>How does tradition affect gender, family and other social roles in Tevya’s village? </vt:lpstr>
      <vt:lpstr> Obedient, hardworking homemaker, wife and mother; Dutiful sons and daughters </vt:lpstr>
      <vt:lpstr>PowerPoint Presentation</vt:lpstr>
      <vt:lpstr>More thoughts on culture…</vt:lpstr>
      <vt:lpstr>Gender Regime</vt:lpstr>
      <vt:lpstr>Model</vt:lpstr>
      <vt:lpstr>Films on marriage</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Brunell</dc:creator>
  <cp:lastModifiedBy>Laura Brunell</cp:lastModifiedBy>
  <cp:revision>50</cp:revision>
  <dcterms:created xsi:type="dcterms:W3CDTF">2017-02-16T18:04:19Z</dcterms:created>
  <dcterms:modified xsi:type="dcterms:W3CDTF">2017-07-05T07:32:57Z</dcterms:modified>
</cp:coreProperties>
</file>