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9"/>
  </p:normalViewPr>
  <p:slideViewPr>
    <p:cSldViewPr snapToGrid="0" snapToObjects="1">
      <p:cViewPr>
        <p:scale>
          <a:sx n="105" d="100"/>
          <a:sy n="105" d="100"/>
        </p:scale>
        <p:origin x="13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25FE54-1601-8F45-B059-ADA819D9B44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3C5DE50-4D5E-B241-BE52-A412553A8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sr.umich.edu/icpsrweb/ICPSR/series/26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orldvaluessurvey.org/WVSContents.j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bmsf.org.uk/state-opening-of-parliament/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Political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the UK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1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63" y="502613"/>
            <a:ext cx="8761413" cy="706964"/>
          </a:xfrm>
        </p:spPr>
        <p:txBody>
          <a:bodyPr/>
          <a:lstStyle/>
          <a:p>
            <a:r>
              <a:rPr lang="en-US" dirty="0" smtClean="0"/>
              <a:t>Defining Political 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called a ”soft” variable</a:t>
            </a:r>
          </a:p>
          <a:p>
            <a:r>
              <a:rPr lang="en-US" dirty="0" smtClean="0"/>
              <a:t>What are it’s component parts?  </a:t>
            </a:r>
          </a:p>
          <a:p>
            <a:pPr lvl="1"/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Attitudes</a:t>
            </a:r>
          </a:p>
          <a:p>
            <a:pPr lvl="1"/>
            <a:r>
              <a:rPr lang="en-US" dirty="0" smtClean="0"/>
              <a:t>Beliefs</a:t>
            </a:r>
          </a:p>
          <a:p>
            <a:pPr lvl="1"/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Traditions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Political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238233"/>
            <a:ext cx="3744592" cy="4230805"/>
          </a:xfrm>
        </p:spPr>
        <p:txBody>
          <a:bodyPr>
            <a:normAutofit/>
          </a:bodyPr>
          <a:lstStyle/>
          <a:p>
            <a:r>
              <a:rPr lang="en-US" b="1" dirty="0" smtClean="0"/>
              <a:t>If we were to try to “measure it” how would we do it?</a:t>
            </a:r>
          </a:p>
          <a:p>
            <a:pPr lvl="1"/>
            <a:r>
              <a:rPr lang="en-US" b="1" dirty="0" smtClean="0"/>
              <a:t>Historical accounts, ”thick description”</a:t>
            </a:r>
          </a:p>
          <a:p>
            <a:pPr lvl="1"/>
            <a:r>
              <a:rPr lang="en-US" b="1" dirty="0" smtClean="0"/>
              <a:t>Attitudinal data; survey research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Places to look</a:t>
            </a:r>
          </a:p>
          <a:p>
            <a:pPr lvl="1"/>
            <a:r>
              <a:rPr lang="en-US" b="1" dirty="0" smtClean="0">
                <a:hlinkClick r:id="rId2"/>
              </a:rPr>
              <a:t>World Values Survey</a:t>
            </a:r>
            <a:endParaRPr lang="en-US" b="1" dirty="0"/>
          </a:p>
          <a:p>
            <a:pPr lvl="1"/>
            <a:r>
              <a:rPr lang="en-US" b="1" dirty="0" smtClean="0">
                <a:hlinkClick r:id="rId3"/>
              </a:rPr>
              <a:t>Eurobarometer</a:t>
            </a:r>
            <a:endParaRPr lang="en-US" b="1" dirty="0" smtClean="0"/>
          </a:p>
          <a:p>
            <a:pPr lvl="2"/>
            <a:r>
              <a:rPr lang="en-US" b="1" dirty="0" smtClean="0"/>
              <a:t>Available several places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680632"/>
            <a:ext cx="6110558" cy="5049351"/>
          </a:xfrm>
        </p:spPr>
      </p:pic>
    </p:spTree>
    <p:extLst>
      <p:ext uri="{BB962C8B-B14F-4D97-AF65-F5344CB8AC3E}">
        <p14:creationId xmlns:p14="http://schemas.microsoft.com/office/powerpoint/2010/main" val="18053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Culture of the UK</a:t>
            </a:r>
            <a:endParaRPr lang="en-US" dirty="0"/>
          </a:p>
        </p:txBody>
      </p:sp>
      <p:pic>
        <p:nvPicPr>
          <p:cNvPr id="8" name="Picture Placeholder 7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 b="189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Values, Attitudes, Beliefs, Behaviors, Traditions (click photo)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British Political Culture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95559" y="1170432"/>
            <a:ext cx="3757545" cy="476707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Deference to authority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Value continuity, tradition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	BUT ALSO PRAGMATIC, 	WILLING TO CHANGE 	WITH TIMES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CONSTITUTIONALISM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UNWRITTEN CONSTITUTION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SEVERAL COMPONENT PARTS	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Monarchism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4954" y="1767840"/>
            <a:ext cx="4351025" cy="2962657"/>
          </a:xfrm>
        </p:spPr>
        <p:txBody>
          <a:bodyPr/>
          <a:lstStyle/>
          <a:p>
            <a:r>
              <a:rPr lang="en-US" dirty="0" smtClean="0"/>
              <a:t>Attributes of British Political Culture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895559" y="1170432"/>
            <a:ext cx="3757545" cy="476707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Regional ‘national’ identities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Empire?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Diversity, amalgamation</a:t>
            </a:r>
            <a:r>
              <a:rPr lang="en-US" smtClean="0"/>
              <a:t>, multiculturalism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Isolationism?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Anglo-Americanism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The special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994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</TotalTime>
  <Words>124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Arial</vt:lpstr>
      <vt:lpstr>Ion Boardroom</vt:lpstr>
      <vt:lpstr>Intro to Political Culture</vt:lpstr>
      <vt:lpstr>Defining Political Culture?</vt:lpstr>
      <vt:lpstr>Measuring Political Culture</vt:lpstr>
      <vt:lpstr>Political Culture of the UK</vt:lpstr>
      <vt:lpstr>Attributes of British Political Culture</vt:lpstr>
      <vt:lpstr>Attributes of British Political Culture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Political Culture</dc:title>
  <dc:creator>Laura Brunell</dc:creator>
  <cp:lastModifiedBy>Laura Brunell</cp:lastModifiedBy>
  <cp:revision>10</cp:revision>
  <dcterms:created xsi:type="dcterms:W3CDTF">2017-01-31T17:11:23Z</dcterms:created>
  <dcterms:modified xsi:type="dcterms:W3CDTF">2017-02-02T15:59:08Z</dcterms:modified>
</cp:coreProperties>
</file>