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notesMasterIdLst>
    <p:notesMasterId r:id="rId9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4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localhost/Users/Dr_Laura/Finance/NE%20European%20Countries%20Number%20of%20Refugees%202016%20EU%20and%20COMP%20Countries%20onl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localhost/Users/Dr_Laura/Finance/NE%20European%20Countries%20Number%20of%20Refugees%202016%20EU%20and%20COMP%20Countries%20onl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localhost/Users/Dr_Laura/Finance/NE%20European%20Countries%20Number%20of%20Refugees%2020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localhost/Users/Dr_Laura/Finance/NE%20European%20Countries%20Number%20of%20Refugees%20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EU28</a:t>
            </a:r>
            <a:r>
              <a:rPr lang="en-US" baseline="0"/>
              <a:t> and Comparison Countries</a:t>
            </a:r>
          </a:p>
          <a:p>
            <a:pPr>
              <a:defRPr/>
            </a:pPr>
            <a:r>
              <a:rPr lang="en-US" baseline="0"/>
              <a:t>Refugees 2007- mid 2015</a:t>
            </a:r>
          </a:p>
          <a:p>
            <a:pPr>
              <a:defRPr/>
            </a:pPr>
            <a:r>
              <a:rPr lang="en-US"/>
              <a:t>per 100</a:t>
            </a:r>
            <a:r>
              <a:rPr lang="en-US" baseline="0"/>
              <a:t>0 residents</a:t>
            </a:r>
          </a:p>
          <a:p>
            <a:pPr>
              <a:defRPr/>
            </a:pP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381383972805402"/>
          <c:y val="0.0194013258584561"/>
          <c:w val="0.942090288919849"/>
          <c:h val="0.91806295930370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Sheet1!$N$37:$N$45</c:f>
              <c:strCache>
                <c:ptCount val="9"/>
                <c:pt idx="0">
                  <c:v>Canada</c:v>
                </c:pt>
                <c:pt idx="1">
                  <c:v>EU28</c:v>
                </c:pt>
                <c:pt idx="2">
                  <c:v>Russia</c:v>
                </c:pt>
                <c:pt idx="3">
                  <c:v>Australia</c:v>
                </c:pt>
                <c:pt idx="4">
                  <c:v>United States</c:v>
                </c:pt>
                <c:pt idx="5">
                  <c:v>China</c:v>
                </c:pt>
                <c:pt idx="6">
                  <c:v>India</c:v>
                </c:pt>
                <c:pt idx="7">
                  <c:v>Mexico</c:v>
                </c:pt>
                <c:pt idx="8">
                  <c:v>Japan</c:v>
                </c:pt>
              </c:strCache>
            </c:strRef>
          </c:cat>
          <c:val>
            <c:numRef>
              <c:f>Sheet1!$O$37:$O$45</c:f>
              <c:numCache>
                <c:formatCode>0.00</c:formatCode>
                <c:ptCount val="9"/>
                <c:pt idx="0" formatCode="General">
                  <c:v>4.189999999999999</c:v>
                </c:pt>
                <c:pt idx="1">
                  <c:v>2.609642857142858</c:v>
                </c:pt>
                <c:pt idx="2" formatCode="General">
                  <c:v>2.2</c:v>
                </c:pt>
                <c:pt idx="3" formatCode="General">
                  <c:v>1.51</c:v>
                </c:pt>
                <c:pt idx="4" formatCode="General">
                  <c:v>0.84</c:v>
                </c:pt>
                <c:pt idx="5" formatCode="General">
                  <c:v>0.22</c:v>
                </c:pt>
                <c:pt idx="6" formatCode="General">
                  <c:v>0.15</c:v>
                </c:pt>
                <c:pt idx="7" formatCode="General">
                  <c:v>0.02</c:v>
                </c:pt>
                <c:pt idx="8" formatCode="General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95651328"/>
        <c:axId val="641186528"/>
      </c:barChart>
      <c:catAx>
        <c:axId val="59565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186528"/>
        <c:crosses val="autoZero"/>
        <c:auto val="1"/>
        <c:lblAlgn val="ctr"/>
        <c:lblOffset val="100"/>
        <c:noMultiLvlLbl val="0"/>
      </c:catAx>
      <c:valAx>
        <c:axId val="641186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5651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Sheet1!$A$37</c:f>
              <c:strCache>
                <c:ptCount val="1"/>
                <c:pt idx="0">
                  <c:v>Canada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Sheet1!$B$36:$J$36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2015.5</c:v>
                </c:pt>
              </c:numCache>
            </c:numRef>
          </c:cat>
          <c:val>
            <c:numRef>
              <c:f>Sheet1!$B$37:$J$37</c:f>
              <c:numCache>
                <c:formatCode>#,##0</c:formatCode>
                <c:ptCount val="9"/>
                <c:pt idx="0">
                  <c:v>175741.0</c:v>
                </c:pt>
                <c:pt idx="1">
                  <c:v>173651.0</c:v>
                </c:pt>
                <c:pt idx="2">
                  <c:v>169434.0</c:v>
                </c:pt>
                <c:pt idx="3">
                  <c:v>165549.0</c:v>
                </c:pt>
                <c:pt idx="4">
                  <c:v>164883.0</c:v>
                </c:pt>
                <c:pt idx="5">
                  <c:v>163756.0</c:v>
                </c:pt>
                <c:pt idx="6">
                  <c:v>160349.0</c:v>
                </c:pt>
                <c:pt idx="7">
                  <c:v>149163.0</c:v>
                </c:pt>
                <c:pt idx="8">
                  <c:v>149163.0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Sheet1!$A$38</c:f>
              <c:strCache>
                <c:ptCount val="1"/>
                <c:pt idx="0">
                  <c:v>EU28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Sheet1!$B$36:$J$36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2015.5</c:v>
                </c:pt>
              </c:numCache>
            </c:numRef>
          </c:cat>
          <c:val>
            <c:numRef>
              <c:f>Sheet1!$B$38:$J$38</c:f>
              <c:numCache>
                <c:formatCode>General</c:formatCode>
                <c:ptCount val="9"/>
                <c:pt idx="0">
                  <c:v>1.365184E6</c:v>
                </c:pt>
                <c:pt idx="1">
                  <c:v>1.379139E6</c:v>
                </c:pt>
                <c:pt idx="2">
                  <c:v>1.414654E6</c:v>
                </c:pt>
                <c:pt idx="3">
                  <c:v>1.394315E6</c:v>
                </c:pt>
                <c:pt idx="4">
                  <c:v>1.347023E6</c:v>
                </c:pt>
                <c:pt idx="5">
                  <c:v>1.339564E6</c:v>
                </c:pt>
                <c:pt idx="6">
                  <c:v>976997.0</c:v>
                </c:pt>
                <c:pt idx="7">
                  <c:v>1.094367E6</c:v>
                </c:pt>
                <c:pt idx="8">
                  <c:v>1.14473E6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Sheet1!$A$39</c:f>
              <c:strCache>
                <c:ptCount val="1"/>
                <c:pt idx="0">
                  <c:v>Russia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Sheet1!$B$36:$J$36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2015.5</c:v>
                </c:pt>
              </c:numCache>
            </c:numRef>
          </c:cat>
          <c:val>
            <c:numRef>
              <c:f>Sheet1!$B$39:$J$39</c:f>
              <c:numCache>
                <c:formatCode>#,##0</c:formatCode>
                <c:ptCount val="9"/>
                <c:pt idx="0">
                  <c:v>1655.0</c:v>
                </c:pt>
                <c:pt idx="1">
                  <c:v>3479.0</c:v>
                </c:pt>
                <c:pt idx="2">
                  <c:v>4880.0</c:v>
                </c:pt>
                <c:pt idx="3">
                  <c:v>4922.0</c:v>
                </c:pt>
                <c:pt idx="4">
                  <c:v>3914.0</c:v>
                </c:pt>
                <c:pt idx="5">
                  <c:v>3178.0</c:v>
                </c:pt>
                <c:pt idx="6">
                  <c:v>3458.0</c:v>
                </c:pt>
                <c:pt idx="7">
                  <c:v>235750.0</c:v>
                </c:pt>
                <c:pt idx="8">
                  <c:v>315313.0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Sheet1!$A$40</c:f>
              <c:strCache>
                <c:ptCount val="1"/>
                <c:pt idx="0">
                  <c:v>Australia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Sheet1!$B$36:$J$36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2015.5</c:v>
                </c:pt>
              </c:numCache>
            </c:numRef>
          </c:cat>
          <c:val>
            <c:numRef>
              <c:f>Sheet1!$B$40:$J$40</c:f>
              <c:numCache>
                <c:formatCode>#,##0</c:formatCode>
                <c:ptCount val="9"/>
                <c:pt idx="0">
                  <c:v>22164.0</c:v>
                </c:pt>
                <c:pt idx="1">
                  <c:v>20919.0</c:v>
                </c:pt>
                <c:pt idx="2">
                  <c:v>22548.0</c:v>
                </c:pt>
                <c:pt idx="3">
                  <c:v>21805.0</c:v>
                </c:pt>
                <c:pt idx="4">
                  <c:v>23434.0</c:v>
                </c:pt>
                <c:pt idx="5">
                  <c:v>30083.0</c:v>
                </c:pt>
                <c:pt idx="6">
                  <c:v>34503.0</c:v>
                </c:pt>
                <c:pt idx="7">
                  <c:v>35582.0</c:v>
                </c:pt>
                <c:pt idx="8">
                  <c:v>35582.0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Sheet1!$A$41</c:f>
              <c:strCache>
                <c:ptCount val="1"/>
                <c:pt idx="0">
                  <c:v>United States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Sheet1!$B$36:$J$36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2015.5</c:v>
                </c:pt>
              </c:numCache>
            </c:numRef>
          </c:cat>
          <c:val>
            <c:numRef>
              <c:f>Sheet1!$B$41:$J$41</c:f>
              <c:numCache>
                <c:formatCode>#,##0</c:formatCode>
                <c:ptCount val="9"/>
                <c:pt idx="0">
                  <c:v>281219.0</c:v>
                </c:pt>
                <c:pt idx="1">
                  <c:v>279548.0</c:v>
                </c:pt>
                <c:pt idx="2">
                  <c:v>275461.0</c:v>
                </c:pt>
                <c:pt idx="3">
                  <c:v>264574.0</c:v>
                </c:pt>
                <c:pt idx="4">
                  <c:v>264763.0</c:v>
                </c:pt>
                <c:pt idx="5">
                  <c:v>262023.0</c:v>
                </c:pt>
                <c:pt idx="6">
                  <c:v>263662.0</c:v>
                </c:pt>
                <c:pt idx="7">
                  <c:v>267222.0</c:v>
                </c:pt>
                <c:pt idx="8">
                  <c:v>267222.0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6415568"/>
        <c:axId val="673190272"/>
      </c:lineChart>
      <c:catAx>
        <c:axId val="67641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190272"/>
        <c:crosses val="autoZero"/>
        <c:auto val="1"/>
        <c:lblAlgn val="ctr"/>
        <c:lblOffset val="100"/>
        <c:noMultiLvlLbl val="0"/>
      </c:catAx>
      <c:valAx>
        <c:axId val="67319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6415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Top European</a:t>
            </a:r>
            <a:r>
              <a:rPr lang="en-US" baseline="0"/>
              <a:t> Countries Refugees by Year</a:t>
            </a:r>
          </a:p>
          <a:p>
            <a:pPr>
              <a:defRPr/>
            </a:pPr>
            <a:r>
              <a:rPr lang="en-US" baseline="0"/>
              <a:t>2007-2015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2007 [10]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Sheet1!$A$4:$A$13</c:f>
              <c:strCache>
                <c:ptCount val="10"/>
                <c:pt idx="2">
                  <c:v>Sweden</c:v>
                </c:pt>
                <c:pt idx="3">
                  <c:v>Norway</c:v>
                </c:pt>
                <c:pt idx="4">
                  <c:v>Switzerland</c:v>
                </c:pt>
                <c:pt idx="5">
                  <c:v>Austria</c:v>
                </c:pt>
                <c:pt idx="6">
                  <c:v>Netherlands</c:v>
                </c:pt>
                <c:pt idx="7">
                  <c:v>France</c:v>
                </c:pt>
                <c:pt idx="8">
                  <c:v>Denmark</c:v>
                </c:pt>
                <c:pt idx="9">
                  <c:v>Germany</c:v>
                </c:pt>
              </c:strCache>
            </c:strRef>
          </c:cat>
          <c:val>
            <c:numRef>
              <c:f>Sheet1!$B$4:$B$13</c:f>
              <c:numCache>
                <c:formatCode>General</c:formatCode>
                <c:ptCount val="10"/>
                <c:pt idx="2" formatCode="#,##0">
                  <c:v>75078.0</c:v>
                </c:pt>
                <c:pt idx="3" formatCode="#,##0">
                  <c:v>34522.0</c:v>
                </c:pt>
                <c:pt idx="4" formatCode="#,##0">
                  <c:v>45653.0</c:v>
                </c:pt>
                <c:pt idx="5" formatCode="#,##0">
                  <c:v>30773.0</c:v>
                </c:pt>
                <c:pt idx="6" formatCode="#,##0">
                  <c:v>86587.0</c:v>
                </c:pt>
                <c:pt idx="7" formatCode="#,##0">
                  <c:v>151789.0</c:v>
                </c:pt>
                <c:pt idx="8" formatCode="#,##0">
                  <c:v>26788.0</c:v>
                </c:pt>
                <c:pt idx="9" formatCode="#,##0">
                  <c:v>578879.0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2008 [9]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Sheet1!$A$4:$A$13</c:f>
              <c:strCache>
                <c:ptCount val="10"/>
                <c:pt idx="2">
                  <c:v>Sweden</c:v>
                </c:pt>
                <c:pt idx="3">
                  <c:v>Norway</c:v>
                </c:pt>
                <c:pt idx="4">
                  <c:v>Switzerland</c:v>
                </c:pt>
                <c:pt idx="5">
                  <c:v>Austria</c:v>
                </c:pt>
                <c:pt idx="6">
                  <c:v>Netherlands</c:v>
                </c:pt>
                <c:pt idx="7">
                  <c:v>France</c:v>
                </c:pt>
                <c:pt idx="8">
                  <c:v>Denmark</c:v>
                </c:pt>
                <c:pt idx="9">
                  <c:v>Germany</c:v>
                </c:pt>
              </c:strCache>
            </c:strRef>
          </c:cat>
          <c:val>
            <c:numRef>
              <c:f>Sheet1!$C$4:$C$13</c:f>
              <c:numCache>
                <c:formatCode>General</c:formatCode>
                <c:ptCount val="10"/>
                <c:pt idx="2" formatCode="#,##0">
                  <c:v>77038.0</c:v>
                </c:pt>
                <c:pt idx="3" formatCode="#,##0">
                  <c:v>36101.0</c:v>
                </c:pt>
                <c:pt idx="4" formatCode="#,##0">
                  <c:v>46132.0</c:v>
                </c:pt>
                <c:pt idx="5" formatCode="#,##0">
                  <c:v>37557.0</c:v>
                </c:pt>
                <c:pt idx="6" formatCode="#,##0">
                  <c:v>77600.0</c:v>
                </c:pt>
                <c:pt idx="7" formatCode="#,##0">
                  <c:v>160017.0</c:v>
                </c:pt>
                <c:pt idx="8" formatCode="#,##0">
                  <c:v>23401.0</c:v>
                </c:pt>
                <c:pt idx="9" formatCode="#,##0">
                  <c:v>582735.0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2009 [8]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Sheet1!$A$4:$A$13</c:f>
              <c:strCache>
                <c:ptCount val="10"/>
                <c:pt idx="2">
                  <c:v>Sweden</c:v>
                </c:pt>
                <c:pt idx="3">
                  <c:v>Norway</c:v>
                </c:pt>
                <c:pt idx="4">
                  <c:v>Switzerland</c:v>
                </c:pt>
                <c:pt idx="5">
                  <c:v>Austria</c:v>
                </c:pt>
                <c:pt idx="6">
                  <c:v>Netherlands</c:v>
                </c:pt>
                <c:pt idx="7">
                  <c:v>France</c:v>
                </c:pt>
                <c:pt idx="8">
                  <c:v>Denmark</c:v>
                </c:pt>
                <c:pt idx="9">
                  <c:v>Germany</c:v>
                </c:pt>
              </c:strCache>
            </c:strRef>
          </c:cat>
          <c:val>
            <c:numRef>
              <c:f>Sheet1!$D$4:$D$13</c:f>
              <c:numCache>
                <c:formatCode>General</c:formatCode>
                <c:ptCount val="10"/>
                <c:pt idx="2" formatCode="#,##0">
                  <c:v>81356.0</c:v>
                </c:pt>
                <c:pt idx="3" formatCode="#,##0">
                  <c:v>37826.0</c:v>
                </c:pt>
                <c:pt idx="4" formatCode="#,##0">
                  <c:v>46203.0</c:v>
                </c:pt>
                <c:pt idx="5" formatCode="#,##0">
                  <c:v>38906.0</c:v>
                </c:pt>
                <c:pt idx="6" formatCode="#,##0">
                  <c:v>76008.0</c:v>
                </c:pt>
                <c:pt idx="7" formatCode="#,##0">
                  <c:v>196364.0</c:v>
                </c:pt>
                <c:pt idx="8" formatCode="#,##0">
                  <c:v>20355.0</c:v>
                </c:pt>
                <c:pt idx="9" formatCode="#,##0">
                  <c:v>593799.0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Sheet1!$E$3</c:f>
              <c:strCache>
                <c:ptCount val="1"/>
                <c:pt idx="0">
                  <c:v>2010 [7]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Sheet1!$A$4:$A$13</c:f>
              <c:strCache>
                <c:ptCount val="10"/>
                <c:pt idx="2">
                  <c:v>Sweden</c:v>
                </c:pt>
                <c:pt idx="3">
                  <c:v>Norway</c:v>
                </c:pt>
                <c:pt idx="4">
                  <c:v>Switzerland</c:v>
                </c:pt>
                <c:pt idx="5">
                  <c:v>Austria</c:v>
                </c:pt>
                <c:pt idx="6">
                  <c:v>Netherlands</c:v>
                </c:pt>
                <c:pt idx="7">
                  <c:v>France</c:v>
                </c:pt>
                <c:pt idx="8">
                  <c:v>Denmark</c:v>
                </c:pt>
                <c:pt idx="9">
                  <c:v>Germany</c:v>
                </c:pt>
              </c:strCache>
            </c:strRef>
          </c:cat>
          <c:val>
            <c:numRef>
              <c:f>Sheet1!$E$4:$E$13</c:f>
              <c:numCache>
                <c:formatCode>General</c:formatCode>
                <c:ptCount val="10"/>
                <c:pt idx="2" formatCode="#,##0">
                  <c:v>82629.0</c:v>
                </c:pt>
                <c:pt idx="3" formatCode="#,##0">
                  <c:v>40260.0</c:v>
                </c:pt>
                <c:pt idx="4" formatCode="#,##0">
                  <c:v>48813.0</c:v>
                </c:pt>
                <c:pt idx="5" formatCode="#,##0">
                  <c:v>42630.0</c:v>
                </c:pt>
                <c:pt idx="6" formatCode="#,##0">
                  <c:v>74961.0</c:v>
                </c:pt>
                <c:pt idx="7" formatCode="#,##0">
                  <c:v>200687.0</c:v>
                </c:pt>
                <c:pt idx="8" formatCode="#,##0">
                  <c:v>17922.0</c:v>
                </c:pt>
                <c:pt idx="9" formatCode="#,##0">
                  <c:v>594269.0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Sheet1!$F$3</c:f>
              <c:strCache>
                <c:ptCount val="1"/>
                <c:pt idx="0">
                  <c:v>2011 [6]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Sheet1!$A$4:$A$13</c:f>
              <c:strCache>
                <c:ptCount val="10"/>
                <c:pt idx="2">
                  <c:v>Sweden</c:v>
                </c:pt>
                <c:pt idx="3">
                  <c:v>Norway</c:v>
                </c:pt>
                <c:pt idx="4">
                  <c:v>Switzerland</c:v>
                </c:pt>
                <c:pt idx="5">
                  <c:v>Austria</c:v>
                </c:pt>
                <c:pt idx="6">
                  <c:v>Netherlands</c:v>
                </c:pt>
                <c:pt idx="7">
                  <c:v>France</c:v>
                </c:pt>
                <c:pt idx="8">
                  <c:v>Denmark</c:v>
                </c:pt>
                <c:pt idx="9">
                  <c:v>Germany</c:v>
                </c:pt>
              </c:strCache>
            </c:strRef>
          </c:cat>
          <c:val>
            <c:numRef>
              <c:f>Sheet1!$F$4:$F$13</c:f>
              <c:numCache>
                <c:formatCode>General</c:formatCode>
                <c:ptCount val="10"/>
                <c:pt idx="2" formatCode="#,##0">
                  <c:v>86615.0</c:v>
                </c:pt>
                <c:pt idx="3" formatCode="#,##0">
                  <c:v>40691.0</c:v>
                </c:pt>
                <c:pt idx="4" formatCode="#,##0">
                  <c:v>50416.0</c:v>
                </c:pt>
                <c:pt idx="5" formatCode="#,##0">
                  <c:v>47073.0</c:v>
                </c:pt>
                <c:pt idx="6" formatCode="#,##0">
                  <c:v>74598.0</c:v>
                </c:pt>
                <c:pt idx="7" formatCode="#,##0">
                  <c:v>210207.0</c:v>
                </c:pt>
                <c:pt idx="8" formatCode="#,##0">
                  <c:v>13399.0</c:v>
                </c:pt>
                <c:pt idx="9" formatCode="#,##0">
                  <c:v>571685.0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Sheet1!$G$3</c:f>
              <c:strCache>
                <c:ptCount val="1"/>
                <c:pt idx="0">
                  <c:v>2012 [5]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Sheet1!$A$4:$A$13</c:f>
              <c:strCache>
                <c:ptCount val="10"/>
                <c:pt idx="2">
                  <c:v>Sweden</c:v>
                </c:pt>
                <c:pt idx="3">
                  <c:v>Norway</c:v>
                </c:pt>
                <c:pt idx="4">
                  <c:v>Switzerland</c:v>
                </c:pt>
                <c:pt idx="5">
                  <c:v>Austria</c:v>
                </c:pt>
                <c:pt idx="6">
                  <c:v>Netherlands</c:v>
                </c:pt>
                <c:pt idx="7">
                  <c:v>France</c:v>
                </c:pt>
                <c:pt idx="8">
                  <c:v>Denmark</c:v>
                </c:pt>
                <c:pt idx="9">
                  <c:v>Germany</c:v>
                </c:pt>
              </c:strCache>
            </c:strRef>
          </c:cat>
          <c:val>
            <c:numRef>
              <c:f>Sheet1!$G$4:$G$13</c:f>
              <c:numCache>
                <c:formatCode>General</c:formatCode>
                <c:ptCount val="10"/>
                <c:pt idx="2" formatCode="#,##0">
                  <c:v>92872.0</c:v>
                </c:pt>
                <c:pt idx="3" formatCode="#,##0">
                  <c:v>42822.0</c:v>
                </c:pt>
                <c:pt idx="4" formatCode="#,##0">
                  <c:v>50747.0</c:v>
                </c:pt>
                <c:pt idx="5" formatCode="#,##0">
                  <c:v>51730.0</c:v>
                </c:pt>
                <c:pt idx="6" formatCode="#,##0">
                  <c:v>71909.0</c:v>
                </c:pt>
                <c:pt idx="7" formatCode="#,##0">
                  <c:v>217865.0</c:v>
                </c:pt>
                <c:pt idx="8" formatCode="#,##0">
                  <c:v>11814.0</c:v>
                </c:pt>
                <c:pt idx="9" formatCode="#,##0">
                  <c:v>589737.0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Sheet1!$H$3</c:f>
              <c:strCache>
                <c:ptCount val="1"/>
                <c:pt idx="0">
                  <c:v>2013 [4]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Sheet1!$A$4:$A$13</c:f>
              <c:strCache>
                <c:ptCount val="10"/>
                <c:pt idx="2">
                  <c:v>Sweden</c:v>
                </c:pt>
                <c:pt idx="3">
                  <c:v>Norway</c:v>
                </c:pt>
                <c:pt idx="4">
                  <c:v>Switzerland</c:v>
                </c:pt>
                <c:pt idx="5">
                  <c:v>Austria</c:v>
                </c:pt>
                <c:pt idx="6">
                  <c:v>Netherlands</c:v>
                </c:pt>
                <c:pt idx="7">
                  <c:v>France</c:v>
                </c:pt>
                <c:pt idx="8">
                  <c:v>Denmark</c:v>
                </c:pt>
                <c:pt idx="9">
                  <c:v>Germany</c:v>
                </c:pt>
              </c:strCache>
            </c:strRef>
          </c:cat>
          <c:val>
            <c:numRef>
              <c:f>Sheet1!$H$4:$H$13</c:f>
              <c:numCache>
                <c:formatCode>General</c:formatCode>
                <c:ptCount val="10"/>
                <c:pt idx="2" formatCode="#,##0">
                  <c:v>114175.0</c:v>
                </c:pt>
                <c:pt idx="3" formatCode="#,##0">
                  <c:v>46106.0</c:v>
                </c:pt>
                <c:pt idx="4" formatCode="#,##0">
                  <c:v>52464.0</c:v>
                </c:pt>
                <c:pt idx="5" formatCode="#,##0">
                  <c:v>55598.0</c:v>
                </c:pt>
                <c:pt idx="6" formatCode="#,##0">
                  <c:v>74707.0</c:v>
                </c:pt>
                <c:pt idx="7" formatCode="#,##0">
                  <c:v>232487.0</c:v>
                </c:pt>
                <c:pt idx="8" formatCode="#,##0">
                  <c:v>13170.0</c:v>
                </c:pt>
                <c:pt idx="9" formatCode="#,##0">
                  <c:v>187567.0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Sheet1!$I$3</c:f>
              <c:strCache>
                <c:ptCount val="1"/>
                <c:pt idx="0">
                  <c:v>2014 [3]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Sheet1!$A$4:$A$13</c:f>
              <c:strCache>
                <c:ptCount val="10"/>
                <c:pt idx="2">
                  <c:v>Sweden</c:v>
                </c:pt>
                <c:pt idx="3">
                  <c:v>Norway</c:v>
                </c:pt>
                <c:pt idx="4">
                  <c:v>Switzerland</c:v>
                </c:pt>
                <c:pt idx="5">
                  <c:v>Austria</c:v>
                </c:pt>
                <c:pt idx="6">
                  <c:v>Netherlands</c:v>
                </c:pt>
                <c:pt idx="7">
                  <c:v>France</c:v>
                </c:pt>
                <c:pt idx="8">
                  <c:v>Denmark</c:v>
                </c:pt>
                <c:pt idx="9">
                  <c:v>Germany</c:v>
                </c:pt>
              </c:strCache>
            </c:strRef>
          </c:cat>
          <c:val>
            <c:numRef>
              <c:f>Sheet1!$I$4:$I$13</c:f>
              <c:numCache>
                <c:formatCode>General</c:formatCode>
                <c:ptCount val="10"/>
                <c:pt idx="2" formatCode="#,##0">
                  <c:v>142207.0</c:v>
                </c:pt>
                <c:pt idx="3" formatCode="#,##0">
                  <c:v>47043.0</c:v>
                </c:pt>
                <c:pt idx="4" formatCode="#,##0">
                  <c:v>62620.0</c:v>
                </c:pt>
                <c:pt idx="5" formatCode="#,##0">
                  <c:v>60747.0</c:v>
                </c:pt>
                <c:pt idx="6" formatCode="#,##0">
                  <c:v>82494.0</c:v>
                </c:pt>
                <c:pt idx="7" formatCode="#,##0">
                  <c:v>252264.0</c:v>
                </c:pt>
                <c:pt idx="8" formatCode="#,##0">
                  <c:v>17785.0</c:v>
                </c:pt>
                <c:pt idx="9" formatCode="#,##0">
                  <c:v>216973.0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Sheet1!$J$3</c:f>
              <c:strCache>
                <c:ptCount val="1"/>
                <c:pt idx="0">
                  <c:v>mid-2015 [2]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Sheet1!$A$4:$A$13</c:f>
              <c:strCache>
                <c:ptCount val="10"/>
                <c:pt idx="2">
                  <c:v>Sweden</c:v>
                </c:pt>
                <c:pt idx="3">
                  <c:v>Norway</c:v>
                </c:pt>
                <c:pt idx="4">
                  <c:v>Switzerland</c:v>
                </c:pt>
                <c:pt idx="5">
                  <c:v>Austria</c:v>
                </c:pt>
                <c:pt idx="6">
                  <c:v>Netherlands</c:v>
                </c:pt>
                <c:pt idx="7">
                  <c:v>France</c:v>
                </c:pt>
                <c:pt idx="8">
                  <c:v>Denmark</c:v>
                </c:pt>
                <c:pt idx="9">
                  <c:v>Germany</c:v>
                </c:pt>
              </c:strCache>
            </c:strRef>
          </c:cat>
          <c:val>
            <c:numRef>
              <c:f>Sheet1!$J$4:$J$13</c:f>
              <c:numCache>
                <c:formatCode>General</c:formatCode>
                <c:ptCount val="10"/>
                <c:pt idx="2" formatCode="#,##0">
                  <c:v>142207.0</c:v>
                </c:pt>
                <c:pt idx="3" formatCode="#,##0">
                  <c:v>47043.0</c:v>
                </c:pt>
                <c:pt idx="4" formatCode="#,##0">
                  <c:v>69390.0</c:v>
                </c:pt>
                <c:pt idx="5" formatCode="#,##0">
                  <c:v>60747.0</c:v>
                </c:pt>
                <c:pt idx="6" formatCode="#,##0">
                  <c:v>82494.0</c:v>
                </c:pt>
                <c:pt idx="7" formatCode="#,##0">
                  <c:v>264972.0</c:v>
                </c:pt>
                <c:pt idx="8" formatCode="#,##0">
                  <c:v>17785.0</c:v>
                </c:pt>
                <c:pt idx="9" formatCode="#,##0">
                  <c:v>250299.0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9841088"/>
        <c:axId val="696176224"/>
      </c:lineChart>
      <c:catAx>
        <c:axId val="679841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176224"/>
        <c:crosses val="autoZero"/>
        <c:auto val="1"/>
        <c:lblAlgn val="ctr"/>
        <c:lblOffset val="100"/>
        <c:noMultiLvlLbl val="0"/>
      </c:catAx>
      <c:valAx>
        <c:axId val="69617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9841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Number</a:t>
            </a:r>
            <a:r>
              <a:rPr lang="en-US" baseline="0" dirty="0"/>
              <a:t> of Refugees </a:t>
            </a:r>
          </a:p>
          <a:p>
            <a:pPr algn="ctr">
              <a:defRPr/>
            </a:pPr>
            <a:r>
              <a:rPr lang="en-US" baseline="0" dirty="0"/>
              <a:t>per 1000 residents</a:t>
            </a:r>
          </a:p>
          <a:p>
            <a:pPr algn="ctr">
              <a:defRPr/>
            </a:pPr>
            <a:r>
              <a:rPr lang="en-US" baseline="0" dirty="0"/>
              <a:t>2007-2015</a:t>
            </a:r>
          </a:p>
          <a:p>
            <a:pPr algn="ctr">
              <a:defRPr/>
            </a:pPr>
            <a:r>
              <a:rPr lang="en-US" baseline="0" dirty="0"/>
              <a:t>EU15+NO and SU</a:t>
            </a:r>
            <a:endParaRPr lang="en-US" dirty="0"/>
          </a:p>
        </c:rich>
      </c:tx>
      <c:layout>
        <c:manualLayout>
          <c:xMode val="edge"/>
          <c:yMode val="edge"/>
          <c:x val="0.42042673952767"/>
          <c:y val="0.045068025806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Sheet1!$A$6:$A$22</c:f>
              <c:strCache>
                <c:ptCount val="17"/>
                <c:pt idx="0">
                  <c:v>Sweden</c:v>
                </c:pt>
                <c:pt idx="1">
                  <c:v>Norway</c:v>
                </c:pt>
                <c:pt idx="2">
                  <c:v>Switzerland</c:v>
                </c:pt>
                <c:pt idx="3">
                  <c:v>Austria</c:v>
                </c:pt>
                <c:pt idx="4">
                  <c:v>Netherlands</c:v>
                </c:pt>
                <c:pt idx="5">
                  <c:v>France</c:v>
                </c:pt>
                <c:pt idx="6">
                  <c:v>Denmark</c:v>
                </c:pt>
                <c:pt idx="7">
                  <c:v>Germany</c:v>
                </c:pt>
                <c:pt idx="8">
                  <c:v>Belgium</c:v>
                </c:pt>
                <c:pt idx="9">
                  <c:v>Finland</c:v>
                </c:pt>
                <c:pt idx="10">
                  <c:v>Luxembourg</c:v>
                </c:pt>
                <c:pt idx="11">
                  <c:v>United Kingdom</c:v>
                </c:pt>
                <c:pt idx="12">
                  <c:v>Italy</c:v>
                </c:pt>
                <c:pt idx="13">
                  <c:v>Ireland</c:v>
                </c:pt>
                <c:pt idx="14">
                  <c:v>Greece</c:v>
                </c:pt>
                <c:pt idx="15">
                  <c:v>Spain</c:v>
                </c:pt>
                <c:pt idx="16">
                  <c:v>Portugal</c:v>
                </c:pt>
              </c:strCache>
            </c:strRef>
          </c:cat>
          <c:val>
            <c:numRef>
              <c:f>Sheet1!$N$6:$N$22</c:f>
              <c:numCache>
                <c:formatCode>General</c:formatCode>
                <c:ptCount val="17"/>
                <c:pt idx="0">
                  <c:v>14.66</c:v>
                </c:pt>
                <c:pt idx="1">
                  <c:v>9.140000000000001</c:v>
                </c:pt>
                <c:pt idx="2">
                  <c:v>8.45</c:v>
                </c:pt>
                <c:pt idx="3">
                  <c:v>7.13</c:v>
                </c:pt>
                <c:pt idx="4">
                  <c:v>4.89</c:v>
                </c:pt>
                <c:pt idx="5">
                  <c:v>4.13</c:v>
                </c:pt>
                <c:pt idx="6">
                  <c:v>3.15</c:v>
                </c:pt>
                <c:pt idx="7">
                  <c:v>3.1</c:v>
                </c:pt>
                <c:pt idx="8">
                  <c:v>2.77</c:v>
                </c:pt>
                <c:pt idx="9">
                  <c:v>2.15</c:v>
                </c:pt>
                <c:pt idx="10">
                  <c:v>2.14</c:v>
                </c:pt>
                <c:pt idx="11">
                  <c:v>1.82</c:v>
                </c:pt>
                <c:pt idx="12">
                  <c:v>1.57</c:v>
                </c:pt>
                <c:pt idx="13">
                  <c:v>1.25</c:v>
                </c:pt>
                <c:pt idx="14">
                  <c:v>0.75</c:v>
                </c:pt>
                <c:pt idx="15">
                  <c:v>0.13</c:v>
                </c:pt>
                <c:pt idx="16">
                  <c:v>0.07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0018096"/>
        <c:axId val="696085712"/>
      </c:barChart>
      <c:catAx>
        <c:axId val="68001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085712"/>
        <c:crosses val="autoZero"/>
        <c:auto val="1"/>
        <c:lblAlgn val="ctr"/>
        <c:lblOffset val="100"/>
        <c:noMultiLvlLbl val="0"/>
      </c:catAx>
      <c:valAx>
        <c:axId val="696085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001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02308-8EE6-784E-8336-08D5B558FEEA}" type="datetimeFigureOut">
              <a:rPr lang="en-US" smtClean="0"/>
              <a:t>9/22/16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A232E-981C-B648-9557-91AD9B442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95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232E-981C-B648-9557-91AD9B4422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23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2998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36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36767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72068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25472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50340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18932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66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33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77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5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9/22/16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561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9/22/16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42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639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9/22/16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036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4031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1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AD347D-5ACD-4C99-B74B-A9C85AD731AF}" type="datetimeFigureOut">
              <a:rPr lang="en-US" smtClean="0"/>
              <a:t>9/22/16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74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unhcr.org/en-us/figures-at-a-glance.html" TargetMode="External"/><Relationship Id="rId5" Type="http://schemas.openxmlformats.org/officeDocument/2006/relationships/hyperlink" Target="http://www.unhcr.org/statistics/mid2015stats.zip" TargetMode="External"/><Relationship Id="rId6" Type="http://schemas.openxmlformats.org/officeDocument/2006/relationships/hyperlink" Target="https://en.wikipedia.org/wiki/List_of_countries_by_refugee_population" TargetMode="Externa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nhcr.org/en-us/global-trends-2015.html" TargetMode="Externa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xnews.com/politics/2016/09/20/obama-in-final-un-speech-urges-more-help-for-refugees.html" TargetMode="External"/><Relationship Id="rId4" Type="http://schemas.openxmlformats.org/officeDocument/2006/relationships/hyperlink" Target="http://www.noborder.org/nolager/more/video.html" TargetMode="External"/><Relationship Id="rId5" Type="http://schemas.openxmlformats.org/officeDocument/2006/relationships/hyperlink" Target="http://www.express.co.uk/news/world/712507/Dimitris-Avramopoulos-refugee-crisis-eu-dark-past" TargetMode="External"/><Relationship Id="rId6" Type="http://schemas.openxmlformats.org/officeDocument/2006/relationships/hyperlink" Target="http://www.dw.com/en/nato-commander-russia-uses-syrian-refugees-as-weapon-against-west/a-19086285" TargetMode="External"/><Relationship Id="rId7" Type="http://schemas.openxmlformats.org/officeDocument/2006/relationships/hyperlink" Target="https://www.hrw.org/news/2016/09/14/russia-failing-do-fair-share-help-syrian-refugees" TargetMode="External"/><Relationship Id="rId8" Type="http://schemas.openxmlformats.org/officeDocument/2006/relationships/hyperlink" Target="http://www.aljazeera.com/news/2016/05/china-uk-welcoming-refugees-russia-160519044808608.html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Europe’s Refugee Crisis 2007-2016</a:t>
            </a:r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3" b="7593"/>
          <a:stretch>
            <a:fillRect/>
          </a:stretch>
        </p:blipFill>
        <p:spPr>
          <a:xfrm>
            <a:off x="1705511" y="195209"/>
            <a:ext cx="10007028" cy="4438435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en-US" dirty="0" smtClean="0"/>
              <a:t>Based on data from </a:t>
            </a:r>
            <a:r>
              <a:rPr lang="en-US" dirty="0" smtClean="0">
                <a:hlinkClick r:id="rId4"/>
              </a:rPr>
              <a:t>United Nations High Commission for Refugees </a:t>
            </a:r>
            <a:r>
              <a:rPr lang="en-US" dirty="0" smtClean="0">
                <a:hlinkClick r:id="rId5"/>
              </a:rPr>
              <a:t>2015</a:t>
            </a:r>
            <a:r>
              <a:rPr lang="en-US" dirty="0" smtClean="0"/>
              <a:t> as presented in Wikipedia entry “</a:t>
            </a:r>
            <a:r>
              <a:rPr lang="en-US" dirty="0" smtClean="0">
                <a:hlinkClick r:id="rId6"/>
              </a:rPr>
              <a:t>List of Countries by Refugee Population</a:t>
            </a:r>
            <a:r>
              <a:rPr lang="en-US" dirty="0" smtClean="0"/>
              <a:t>,” accessed September 21,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4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296562"/>
            <a:ext cx="10018713" cy="1000897"/>
          </a:xfrm>
        </p:spPr>
        <p:txBody>
          <a:bodyPr>
            <a:noAutofit/>
          </a:bodyPr>
          <a:lstStyle/>
          <a:p>
            <a:r>
              <a:rPr lang="en-US" sz="2800" dirty="0" smtClean="0"/>
              <a:t>2015:  Record Year for </a:t>
            </a:r>
            <a:br>
              <a:rPr lang="en-US" sz="2800" dirty="0" smtClean="0"/>
            </a:br>
            <a:r>
              <a:rPr lang="en-US" sz="2800" dirty="0" smtClean="0"/>
              <a:t>Global Refugee Displacement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81" y="1198605"/>
            <a:ext cx="8983362" cy="5053914"/>
          </a:xfrm>
        </p:spPr>
      </p:pic>
    </p:spTree>
    <p:extLst>
      <p:ext uri="{BB962C8B-B14F-4D97-AF65-F5344CB8AC3E}">
        <p14:creationId xmlns:p14="http://schemas.microsoft.com/office/powerpoint/2010/main" val="713083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377773628"/>
              </p:ext>
            </p:extLst>
          </p:nvPr>
        </p:nvGraphicFramePr>
        <p:xfrm>
          <a:off x="2386012" y="932112"/>
          <a:ext cx="8350482" cy="316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72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EU28 with Comparison Countries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Number of Refugees Received 2007-mid2015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434192529"/>
              </p:ext>
            </p:extLst>
          </p:nvPr>
        </p:nvGraphicFramePr>
        <p:xfrm>
          <a:off x="2619910" y="1143000"/>
          <a:ext cx="799204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79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4"/>
            <a:ext cx="10018711" cy="8771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Top European Countries Accepting </a:t>
            </a:r>
            <a:br>
              <a:rPr lang="en-US" dirty="0"/>
            </a:br>
            <a:r>
              <a:rPr lang="en-US" dirty="0"/>
              <a:t>UNHCR Registered Refugees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829348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2007-mid2015</a:t>
            </a:r>
            <a:endParaRPr lang="en-US" sz="1800" b="1" dirty="0"/>
          </a:p>
        </p:txBody>
      </p:sp>
      <p:graphicFrame>
        <p:nvGraphicFramePr>
          <p:cNvPr id="7" name="Picture Placeholder 6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439416731"/>
              </p:ext>
            </p:extLst>
          </p:nvPr>
        </p:nvGraphicFramePr>
        <p:xfrm>
          <a:off x="1680519" y="395417"/>
          <a:ext cx="9947189" cy="4337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66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Number of Refugee</a:t>
            </a:r>
            <a:br>
              <a:rPr lang="en-US" dirty="0" smtClean="0"/>
            </a:br>
            <a:r>
              <a:rPr lang="en-US" dirty="0" smtClean="0"/>
              <a:t>per thousand residents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EU15+Norway and Switzerland</a:t>
            </a:r>
            <a:endParaRPr lang="en-US" sz="2000" b="1" dirty="0"/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611532883"/>
              </p:ext>
            </p:extLst>
          </p:nvPr>
        </p:nvGraphicFramePr>
        <p:xfrm>
          <a:off x="1484311" y="827903"/>
          <a:ext cx="10018711" cy="3632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898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927243"/>
          </a:xfrm>
        </p:spPr>
        <p:txBody>
          <a:bodyPr/>
          <a:lstStyle/>
          <a:p>
            <a:r>
              <a:rPr lang="en-US" dirty="0" smtClean="0"/>
              <a:t>More on </a:t>
            </a:r>
            <a:r>
              <a:rPr lang="en-US" smtClean="0"/>
              <a:t>the </a:t>
            </a:r>
            <a:r>
              <a:rPr lang="en-US" smtClean="0"/>
              <a:t>Refugee </a:t>
            </a:r>
            <a:r>
              <a:rPr lang="en-US" dirty="0" smtClean="0"/>
              <a:t>Crisis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319" y="2167847"/>
            <a:ext cx="5023648" cy="3623353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607967" y="2167847"/>
            <a:ext cx="4895056" cy="3623353"/>
          </a:xfrm>
        </p:spPr>
        <p:txBody>
          <a:bodyPr>
            <a:normAutofit fontScale="85000" lnSpcReduction="10000"/>
          </a:bodyPr>
          <a:lstStyle/>
          <a:p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4"/>
              </a:rPr>
              <a:t>Nolager.org:  NGO opposes camps for migrants and refugees</a:t>
            </a:r>
            <a:endParaRPr lang="en-US" dirty="0" smtClean="0">
              <a:hlinkClick r:id="rId5"/>
            </a:endParaRPr>
          </a:p>
          <a:p>
            <a:r>
              <a:rPr lang="en-US" dirty="0" smtClean="0">
                <a:hlinkClick r:id="rId5"/>
              </a:rPr>
              <a:t>EU Commmissioner for Migration blasts EU for inaction </a:t>
            </a:r>
            <a:endParaRPr lang="en-US" dirty="0">
              <a:hlinkClick r:id="rId3"/>
            </a:endParaRPr>
          </a:p>
          <a:p>
            <a:r>
              <a:rPr lang="en-US" dirty="0" smtClean="0">
                <a:hlinkClick r:id="rId3"/>
              </a:rPr>
              <a:t>President Obama Stresse</a:t>
            </a:r>
            <a:r>
              <a:rPr lang="en-US" dirty="0" smtClean="0">
                <a:hlinkClick r:id="rId3"/>
              </a:rPr>
              <a:t>s Need to Address Refugee Crisis at last UN Speech</a:t>
            </a:r>
            <a:endParaRPr lang="en-US" dirty="0" smtClean="0">
              <a:hlinkClick r:id="rId3"/>
            </a:endParaRPr>
          </a:p>
          <a:p>
            <a:r>
              <a:rPr lang="en-US" dirty="0">
                <a:hlinkClick r:id="rId6"/>
              </a:rPr>
              <a:t>NATO Command Claims Russia is Using Refugee Crisis as a Weapon against </a:t>
            </a:r>
            <a:r>
              <a:rPr lang="en-US" dirty="0" smtClean="0">
                <a:hlinkClick r:id="rId6"/>
              </a:rPr>
              <a:t>Europe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HRW: Russia not doing fair share for Syrian refugees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Amnesty Int’l:  China most, Russia least welcoming to refugees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1868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157</TotalTime>
  <Words>151</Words>
  <Application>Microsoft Macintosh PowerPoint</Application>
  <PresentationFormat>Widescreen</PresentationFormat>
  <Paragraphs>27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Corbel</vt:lpstr>
      <vt:lpstr>Arial</vt:lpstr>
      <vt:lpstr>Parallax</vt:lpstr>
      <vt:lpstr>Europe’s Refugee Crisis 2007-2016</vt:lpstr>
      <vt:lpstr>2015:  Record Year for  Global Refugee Displacement </vt:lpstr>
      <vt:lpstr>PowerPoint Presentation</vt:lpstr>
      <vt:lpstr>EU28 with Comparison Countries</vt:lpstr>
      <vt:lpstr>  Top European Countries Accepting  UNHCR Registered Refugees </vt:lpstr>
      <vt:lpstr>Number of Refugee per thousand residents</vt:lpstr>
      <vt:lpstr>More on the Refugee Crisis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Europe’s Refugee Crisis 2007-2015</dc:title>
  <dc:creator>Laura Brunell</dc:creator>
  <cp:lastModifiedBy>Laura Brunell</cp:lastModifiedBy>
  <cp:revision>14</cp:revision>
  <dcterms:created xsi:type="dcterms:W3CDTF">2016-09-22T14:42:42Z</dcterms:created>
  <dcterms:modified xsi:type="dcterms:W3CDTF">2016-09-22T17:20:59Z</dcterms:modified>
</cp:coreProperties>
</file>